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3" r:id="rId6"/>
    <p:sldId id="286" r:id="rId7"/>
    <p:sldId id="287" r:id="rId8"/>
    <p:sldId id="288" r:id="rId9"/>
    <p:sldId id="266" r:id="rId10"/>
    <p:sldId id="289" r:id="rId11"/>
    <p:sldId id="290" r:id="rId12"/>
    <p:sldId id="291" r:id="rId13"/>
    <p:sldId id="292" r:id="rId14"/>
    <p:sldId id="264" r:id="rId15"/>
    <p:sldId id="267" r:id="rId16"/>
    <p:sldId id="260" r:id="rId17"/>
    <p:sldId id="268" r:id="rId18"/>
    <p:sldId id="269" r:id="rId19"/>
    <p:sldId id="261" r:id="rId20"/>
    <p:sldId id="270" r:id="rId21"/>
    <p:sldId id="262" r:id="rId22"/>
    <p:sldId id="271" r:id="rId23"/>
    <p:sldId id="272" r:id="rId24"/>
    <p:sldId id="265" r:id="rId25"/>
    <p:sldId id="273" r:id="rId26"/>
    <p:sldId id="274" r:id="rId27"/>
    <p:sldId id="275" r:id="rId28"/>
    <p:sldId id="276" r:id="rId29"/>
    <p:sldId id="281" r:id="rId30"/>
    <p:sldId id="280" r:id="rId31"/>
    <p:sldId id="282" r:id="rId32"/>
    <p:sldId id="283" r:id="rId33"/>
    <p:sldId id="277" r:id="rId34"/>
    <p:sldId id="278" r:id="rId35"/>
    <p:sldId id="284" r:id="rId36"/>
    <p:sldId id="279" r:id="rId37"/>
    <p:sldId id="285" r:id="rId3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94669"/>
  </p:normalViewPr>
  <p:slideViewPr>
    <p:cSldViewPr snapToGrid="0">
      <p:cViewPr varScale="1">
        <p:scale>
          <a:sx n="85" d="100"/>
          <a:sy n="85" d="100"/>
        </p:scale>
        <p:origin x="19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F7029E1-B4E9-4457-A1BE-4F846381D4F3}" type="slidenum">
              <a:rPr lang="zh-TW" altLang="en-US" smtClean="0"/>
              <a:t>‹#›</a:t>
            </a:fld>
            <a:endParaRPr lang="zh-TW" alt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33065035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3698928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2168835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248295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zh-TW" alt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F7029E1-B4E9-4457-A1BE-4F846381D4F3}" type="slidenum">
              <a:rPr lang="zh-TW" altLang="en-US" smtClean="0"/>
              <a:t>‹#›</a:t>
            </a:fld>
            <a:endParaRPr lang="zh-TW" alt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578792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1383609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2075320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36229961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550794-1B8F-4B4E-A52F-701EFE2772BD}" type="datetimeFigureOut">
              <a:rPr lang="zh-TW" altLang="en-US" smtClean="0"/>
              <a:t>2024/11/11</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0F7029E1-B4E9-4457-A1BE-4F846381D4F3}" type="slidenum">
              <a:rPr lang="zh-TW" altLang="en-US" smtClean="0"/>
              <a:t>‹#›</a:t>
            </a:fld>
            <a:endParaRPr lang="zh-TW" altLang="en-US"/>
          </a:p>
        </p:txBody>
      </p:sp>
    </p:spTree>
    <p:extLst>
      <p:ext uri="{BB962C8B-B14F-4D97-AF65-F5344CB8AC3E}">
        <p14:creationId xmlns:p14="http://schemas.microsoft.com/office/powerpoint/2010/main" val="2456698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550794-1B8F-4B4E-A52F-701EFE2772BD}" type="datetimeFigureOut">
              <a:rPr lang="zh-TW" altLang="en-US" smtClean="0"/>
              <a:t>2024/11/11</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F7029E1-B4E9-4457-A1BE-4F846381D4F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13831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9550794-1B8F-4B4E-A52F-701EFE2772BD}" type="datetimeFigureOut">
              <a:rPr lang="zh-TW" altLang="en-US" smtClean="0"/>
              <a:t>2024/11/11</a:t>
            </a:fld>
            <a:endParaRPr lang="zh-TW" alt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zh-TW" alt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F7029E1-B4E9-4457-A1BE-4F846381D4F3}" type="slidenum">
              <a:rPr lang="zh-TW" altLang="en-US" smtClean="0"/>
              <a:t>‹#›</a:t>
            </a:fld>
            <a:endParaRPr lang="zh-TW" alt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11812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9550794-1B8F-4B4E-A52F-701EFE2772BD}" type="datetimeFigureOut">
              <a:rPr lang="zh-TW" altLang="en-US" smtClean="0"/>
              <a:t>2024/11/11</a:t>
            </a:fld>
            <a:endParaRPr lang="zh-TW" alt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zh-TW" alt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F7029E1-B4E9-4457-A1BE-4F846381D4F3}" type="slidenum">
              <a:rPr lang="zh-TW" altLang="en-US" smtClean="0"/>
              <a:t>‹#›</a:t>
            </a:fld>
            <a:endParaRPr lang="zh-TW" alt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71863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a:t>地熱能與生質能</a:t>
            </a:r>
          </a:p>
        </p:txBody>
      </p:sp>
      <p:sp>
        <p:nvSpPr>
          <p:cNvPr id="3" name="副標題 2"/>
          <p:cNvSpPr>
            <a:spLocks noGrp="1"/>
          </p:cNvSpPr>
          <p:nvPr>
            <p:ph type="subTitle" idx="1"/>
          </p:nvPr>
        </p:nvSpPr>
        <p:spPr/>
        <p:txBody>
          <a:bodyPr/>
          <a:lstStyle/>
          <a:p>
            <a:r>
              <a:rPr lang="zh-TW" altLang="en-US" dirty="0"/>
              <a:t>鄭毅明</a:t>
            </a:r>
          </a:p>
        </p:txBody>
      </p:sp>
    </p:spTree>
    <p:extLst>
      <p:ext uri="{BB962C8B-B14F-4D97-AF65-F5344CB8AC3E}">
        <p14:creationId xmlns:p14="http://schemas.microsoft.com/office/powerpoint/2010/main" val="12250625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52D7664-B778-9846-9145-8BEFD8737273}"/>
              </a:ext>
            </a:extLst>
          </p:cNvPr>
          <p:cNvSpPr>
            <a:spLocks noGrp="1"/>
          </p:cNvSpPr>
          <p:nvPr>
            <p:ph type="title"/>
          </p:nvPr>
        </p:nvSpPr>
        <p:spPr>
          <a:xfrm>
            <a:off x="989351" y="518719"/>
            <a:ext cx="9983449" cy="1485900"/>
          </a:xfrm>
        </p:spPr>
        <p:txBody>
          <a:bodyPr/>
          <a:lstStyle/>
          <a:p>
            <a:r>
              <a:rPr lang="zh-TW" altLang="en-US" dirty="0"/>
              <a:t>地熱發電原理與開採方法</a:t>
            </a:r>
            <a:r>
              <a:rPr lang="en-US" altLang="zh-TW" dirty="0"/>
              <a:t>--</a:t>
            </a:r>
            <a:r>
              <a:rPr lang="zh-TW" altLang="en-US" dirty="0"/>
              <a:t>地熱探勘方法</a:t>
            </a:r>
          </a:p>
        </p:txBody>
      </p:sp>
      <p:sp>
        <p:nvSpPr>
          <p:cNvPr id="5" name="矩形 4">
            <a:extLst>
              <a:ext uri="{FF2B5EF4-FFF2-40B4-BE49-F238E27FC236}">
                <a16:creationId xmlns:a16="http://schemas.microsoft.com/office/drawing/2014/main" id="{42E823A2-D861-854B-A040-51F644D724BB}"/>
              </a:ext>
            </a:extLst>
          </p:cNvPr>
          <p:cNvSpPr/>
          <p:nvPr/>
        </p:nvSpPr>
        <p:spPr>
          <a:xfrm>
            <a:off x="989351" y="127259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9" name="圖片 8">
            <a:extLst>
              <a:ext uri="{FF2B5EF4-FFF2-40B4-BE49-F238E27FC236}">
                <a16:creationId xmlns:a16="http://schemas.microsoft.com/office/drawing/2014/main" id="{F68549AB-3231-504C-A6AF-10DC7468BD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304" y="1790700"/>
            <a:ext cx="9994900" cy="5067300"/>
          </a:xfrm>
          <a:prstGeom prst="rect">
            <a:avLst/>
          </a:prstGeom>
        </p:spPr>
      </p:pic>
      <p:sp>
        <p:nvSpPr>
          <p:cNvPr id="10" name="矩形 9">
            <a:extLst>
              <a:ext uri="{FF2B5EF4-FFF2-40B4-BE49-F238E27FC236}">
                <a16:creationId xmlns:a16="http://schemas.microsoft.com/office/drawing/2014/main" id="{12957A6A-4F08-BB47-BA1F-92CE7E7ACD44}"/>
              </a:ext>
            </a:extLst>
          </p:cNvPr>
          <p:cNvSpPr/>
          <p:nvPr/>
        </p:nvSpPr>
        <p:spPr>
          <a:xfrm>
            <a:off x="5560433" y="6152426"/>
            <a:ext cx="5907771" cy="369332"/>
          </a:xfrm>
          <a:prstGeom prst="rect">
            <a:avLst/>
          </a:prstGeom>
        </p:spPr>
        <p:txBody>
          <a:bodyPr wrap="none">
            <a:spAutoFit/>
          </a:bodyPr>
          <a:lstStyle/>
          <a:p>
            <a:r>
              <a:rPr lang="zh-TW" altLang="en-US" dirty="0"/>
              <a:t>https://tec.earth.sinica.edu.tw/geoclass/classfile/7MT.pdf</a:t>
            </a:r>
          </a:p>
        </p:txBody>
      </p:sp>
    </p:spTree>
    <p:extLst>
      <p:ext uri="{BB962C8B-B14F-4D97-AF65-F5344CB8AC3E}">
        <p14:creationId xmlns:p14="http://schemas.microsoft.com/office/powerpoint/2010/main" val="1834096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52D7664-B778-9846-9145-8BEFD8737273}"/>
              </a:ext>
            </a:extLst>
          </p:cNvPr>
          <p:cNvSpPr>
            <a:spLocks noGrp="1"/>
          </p:cNvSpPr>
          <p:nvPr>
            <p:ph type="title"/>
          </p:nvPr>
        </p:nvSpPr>
        <p:spPr>
          <a:xfrm>
            <a:off x="989351" y="518719"/>
            <a:ext cx="9983449" cy="1485900"/>
          </a:xfrm>
        </p:spPr>
        <p:txBody>
          <a:bodyPr/>
          <a:lstStyle/>
          <a:p>
            <a:r>
              <a:rPr lang="zh-TW" altLang="en-US" dirty="0"/>
              <a:t>地熱發電原理與開採方法</a:t>
            </a:r>
            <a:r>
              <a:rPr lang="en-US" altLang="zh-TW" dirty="0"/>
              <a:t>--</a:t>
            </a:r>
            <a:r>
              <a:rPr lang="zh-TW" altLang="en-US" dirty="0"/>
              <a:t>地熱探勘方法</a:t>
            </a:r>
          </a:p>
        </p:txBody>
      </p:sp>
      <p:sp>
        <p:nvSpPr>
          <p:cNvPr id="5" name="矩形 4">
            <a:extLst>
              <a:ext uri="{FF2B5EF4-FFF2-40B4-BE49-F238E27FC236}">
                <a16:creationId xmlns:a16="http://schemas.microsoft.com/office/drawing/2014/main" id="{42E823A2-D861-854B-A040-51F644D724BB}"/>
              </a:ext>
            </a:extLst>
          </p:cNvPr>
          <p:cNvSpPr/>
          <p:nvPr/>
        </p:nvSpPr>
        <p:spPr>
          <a:xfrm>
            <a:off x="989351" y="127259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3" name="圖片 2">
            <a:extLst>
              <a:ext uri="{FF2B5EF4-FFF2-40B4-BE49-F238E27FC236}">
                <a16:creationId xmlns:a16="http://schemas.microsoft.com/office/drawing/2014/main" id="{62D94CA1-72BD-6E40-81C2-FF446D7B9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3246" y="1790700"/>
            <a:ext cx="9994900" cy="5067300"/>
          </a:xfrm>
          <a:prstGeom prst="rect">
            <a:avLst/>
          </a:prstGeom>
        </p:spPr>
      </p:pic>
      <p:sp>
        <p:nvSpPr>
          <p:cNvPr id="6" name="矩形 5">
            <a:extLst>
              <a:ext uri="{FF2B5EF4-FFF2-40B4-BE49-F238E27FC236}">
                <a16:creationId xmlns:a16="http://schemas.microsoft.com/office/drawing/2014/main" id="{07A40FE7-626F-8949-8DCD-8850A878F3A3}"/>
              </a:ext>
            </a:extLst>
          </p:cNvPr>
          <p:cNvSpPr/>
          <p:nvPr/>
        </p:nvSpPr>
        <p:spPr>
          <a:xfrm>
            <a:off x="5065029" y="6488668"/>
            <a:ext cx="5907771" cy="369332"/>
          </a:xfrm>
          <a:prstGeom prst="rect">
            <a:avLst/>
          </a:prstGeom>
        </p:spPr>
        <p:txBody>
          <a:bodyPr wrap="none">
            <a:spAutoFit/>
          </a:bodyPr>
          <a:lstStyle/>
          <a:p>
            <a:r>
              <a:rPr lang="zh-TW" altLang="en-US" dirty="0"/>
              <a:t>https://tec.earth.sinica.edu.tw/geoclass/classfile/7MT.pdf</a:t>
            </a:r>
          </a:p>
        </p:txBody>
      </p:sp>
    </p:spTree>
    <p:extLst>
      <p:ext uri="{BB962C8B-B14F-4D97-AF65-F5344CB8AC3E}">
        <p14:creationId xmlns:p14="http://schemas.microsoft.com/office/powerpoint/2010/main" val="1257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52D7664-B778-9846-9145-8BEFD8737273}"/>
              </a:ext>
            </a:extLst>
          </p:cNvPr>
          <p:cNvSpPr>
            <a:spLocks noGrp="1"/>
          </p:cNvSpPr>
          <p:nvPr>
            <p:ph type="title"/>
          </p:nvPr>
        </p:nvSpPr>
        <p:spPr>
          <a:xfrm>
            <a:off x="989351" y="518719"/>
            <a:ext cx="9983449" cy="1485900"/>
          </a:xfrm>
        </p:spPr>
        <p:txBody>
          <a:bodyPr/>
          <a:lstStyle/>
          <a:p>
            <a:r>
              <a:rPr lang="zh-TW" altLang="en-US" dirty="0"/>
              <a:t>地熱發電原理與開採方法</a:t>
            </a:r>
            <a:r>
              <a:rPr lang="en-US" altLang="zh-TW" dirty="0"/>
              <a:t>--</a:t>
            </a:r>
            <a:r>
              <a:rPr lang="zh-TW" altLang="en-US" dirty="0"/>
              <a:t>地熱探勘方法</a:t>
            </a:r>
          </a:p>
        </p:txBody>
      </p:sp>
      <p:sp>
        <p:nvSpPr>
          <p:cNvPr id="5" name="矩形 4">
            <a:extLst>
              <a:ext uri="{FF2B5EF4-FFF2-40B4-BE49-F238E27FC236}">
                <a16:creationId xmlns:a16="http://schemas.microsoft.com/office/drawing/2014/main" id="{42E823A2-D861-854B-A040-51F644D724BB}"/>
              </a:ext>
            </a:extLst>
          </p:cNvPr>
          <p:cNvSpPr/>
          <p:nvPr/>
        </p:nvSpPr>
        <p:spPr>
          <a:xfrm>
            <a:off x="989351" y="127259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3" name="圖片 2">
            <a:extLst>
              <a:ext uri="{FF2B5EF4-FFF2-40B4-BE49-F238E27FC236}">
                <a16:creationId xmlns:a16="http://schemas.microsoft.com/office/drawing/2014/main" id="{5B877872-BF6F-044F-B194-B74FB366A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785" y="2230064"/>
            <a:ext cx="9312015" cy="4047379"/>
          </a:xfrm>
          <a:prstGeom prst="rect">
            <a:avLst/>
          </a:prstGeom>
        </p:spPr>
      </p:pic>
      <p:sp>
        <p:nvSpPr>
          <p:cNvPr id="6" name="矩形 5">
            <a:extLst>
              <a:ext uri="{FF2B5EF4-FFF2-40B4-BE49-F238E27FC236}">
                <a16:creationId xmlns:a16="http://schemas.microsoft.com/office/drawing/2014/main" id="{A6F64347-2D81-4E4B-B2EB-609E27743A5D}"/>
              </a:ext>
            </a:extLst>
          </p:cNvPr>
          <p:cNvSpPr/>
          <p:nvPr/>
        </p:nvSpPr>
        <p:spPr>
          <a:xfrm>
            <a:off x="3561839" y="6318222"/>
            <a:ext cx="5907771" cy="369332"/>
          </a:xfrm>
          <a:prstGeom prst="rect">
            <a:avLst/>
          </a:prstGeom>
        </p:spPr>
        <p:txBody>
          <a:bodyPr wrap="none">
            <a:spAutoFit/>
          </a:bodyPr>
          <a:lstStyle/>
          <a:p>
            <a:r>
              <a:rPr lang="zh-TW" altLang="en-US" dirty="0"/>
              <a:t>https://tec.earth.sinica.edu.tw/geoclass/classfile/7MT.pdf</a:t>
            </a:r>
          </a:p>
        </p:txBody>
      </p:sp>
    </p:spTree>
    <p:extLst>
      <p:ext uri="{BB962C8B-B14F-4D97-AF65-F5344CB8AC3E}">
        <p14:creationId xmlns:p14="http://schemas.microsoft.com/office/powerpoint/2010/main" val="4284695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D94EEC1B-1115-C54F-8702-F9289E0D397A}"/>
              </a:ext>
            </a:extLst>
          </p:cNvPr>
          <p:cNvSpPr txBox="1">
            <a:spLocks/>
          </p:cNvSpPr>
          <p:nvPr/>
        </p:nvSpPr>
        <p:spPr>
          <a:xfrm>
            <a:off x="989351" y="518719"/>
            <a:ext cx="9983449"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TW" altLang="en-US"/>
              <a:t>地熱發電原理與開採方法</a:t>
            </a:r>
            <a:r>
              <a:rPr lang="en-US" altLang="zh-TW"/>
              <a:t>--</a:t>
            </a:r>
            <a:r>
              <a:rPr lang="zh-TW" altLang="en-US"/>
              <a:t>地熱探勘方法</a:t>
            </a:r>
            <a:endParaRPr lang="zh-TW" altLang="en-US" dirty="0"/>
          </a:p>
        </p:txBody>
      </p:sp>
      <p:sp>
        <p:nvSpPr>
          <p:cNvPr id="5" name="矩形 4">
            <a:extLst>
              <a:ext uri="{FF2B5EF4-FFF2-40B4-BE49-F238E27FC236}">
                <a16:creationId xmlns:a16="http://schemas.microsoft.com/office/drawing/2014/main" id="{D85E3A75-8286-1945-AB3C-6FC23D9FB3AE}"/>
              </a:ext>
            </a:extLst>
          </p:cNvPr>
          <p:cNvSpPr/>
          <p:nvPr/>
        </p:nvSpPr>
        <p:spPr>
          <a:xfrm>
            <a:off x="989351" y="127259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7" name="圖片 6">
            <a:extLst>
              <a:ext uri="{FF2B5EF4-FFF2-40B4-BE49-F238E27FC236}">
                <a16:creationId xmlns:a16="http://schemas.microsoft.com/office/drawing/2014/main" id="{B48B04BF-2B10-5A4C-B734-8A23FA8C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351" y="1795816"/>
            <a:ext cx="6675510" cy="4842236"/>
          </a:xfrm>
          <a:prstGeom prst="rect">
            <a:avLst/>
          </a:prstGeom>
        </p:spPr>
      </p:pic>
      <p:sp>
        <p:nvSpPr>
          <p:cNvPr id="8" name="矩形 7">
            <a:extLst>
              <a:ext uri="{FF2B5EF4-FFF2-40B4-BE49-F238E27FC236}">
                <a16:creationId xmlns:a16="http://schemas.microsoft.com/office/drawing/2014/main" id="{9E8ACBC6-A954-2249-AD7F-7B065C057D7C}"/>
              </a:ext>
            </a:extLst>
          </p:cNvPr>
          <p:cNvSpPr/>
          <p:nvPr/>
        </p:nvSpPr>
        <p:spPr>
          <a:xfrm>
            <a:off x="3351976" y="6453386"/>
            <a:ext cx="5907771" cy="369332"/>
          </a:xfrm>
          <a:prstGeom prst="rect">
            <a:avLst/>
          </a:prstGeom>
        </p:spPr>
        <p:txBody>
          <a:bodyPr wrap="none">
            <a:spAutoFit/>
          </a:bodyPr>
          <a:lstStyle/>
          <a:p>
            <a:r>
              <a:rPr lang="zh-TW" altLang="en-US" dirty="0"/>
              <a:t>https://tec.earth.sinica.edu.tw/geoclass/classfile/7MT.pdf</a:t>
            </a:r>
          </a:p>
        </p:txBody>
      </p:sp>
      <p:pic>
        <p:nvPicPr>
          <p:cNvPr id="10" name="圖片 9">
            <a:extLst>
              <a:ext uri="{FF2B5EF4-FFF2-40B4-BE49-F238E27FC236}">
                <a16:creationId xmlns:a16="http://schemas.microsoft.com/office/drawing/2014/main" id="{11D5E2BE-30EE-A547-B668-054D9BB31D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6900" y="1895437"/>
            <a:ext cx="5335100" cy="4537004"/>
          </a:xfrm>
          <a:prstGeom prst="rect">
            <a:avLst/>
          </a:prstGeom>
        </p:spPr>
      </p:pic>
    </p:spTree>
    <p:extLst>
      <p:ext uri="{BB962C8B-B14F-4D97-AF65-F5344CB8AC3E}">
        <p14:creationId xmlns:p14="http://schemas.microsoft.com/office/powerpoint/2010/main" val="40089844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21043" y="611711"/>
            <a:ext cx="9601200" cy="1485900"/>
          </a:xfrm>
        </p:spPr>
        <p:txBody>
          <a:bodyPr/>
          <a:lstStyle/>
          <a:p>
            <a:r>
              <a:rPr lang="zh-TW" altLang="en-US" dirty="0"/>
              <a:t>地熱發電原理與開採方法</a:t>
            </a:r>
            <a:r>
              <a:rPr lang="en-US" altLang="zh-TW" dirty="0"/>
              <a:t>--</a:t>
            </a:r>
            <a:br>
              <a:rPr lang="en-US" altLang="zh-TW" dirty="0"/>
            </a:br>
            <a:r>
              <a:rPr lang="zh-TW" altLang="en-US" dirty="0"/>
              <a:t>地熱探勘方法</a:t>
            </a:r>
          </a:p>
        </p:txBody>
      </p:sp>
      <p:sp>
        <p:nvSpPr>
          <p:cNvPr id="4" name="矩形 3"/>
          <p:cNvSpPr/>
          <p:nvPr/>
        </p:nvSpPr>
        <p:spPr>
          <a:xfrm>
            <a:off x="821043" y="2171700"/>
            <a:ext cx="4315861" cy="523220"/>
          </a:xfrm>
          <a:prstGeom prst="rect">
            <a:avLst/>
          </a:prstGeom>
        </p:spPr>
        <p:txBody>
          <a:bodyPr wrap="none">
            <a:spAutoFit/>
          </a:bodyPr>
          <a:lstStyle/>
          <a:p>
            <a:r>
              <a:rPr lang="en-US" altLang="zh-TW" sz="2800" dirty="0"/>
              <a:t>Step 3 : </a:t>
            </a:r>
            <a:r>
              <a:rPr lang="zh-TW" altLang="en-US" sz="2800" dirty="0"/>
              <a:t>地球化學水質分析</a:t>
            </a:r>
          </a:p>
        </p:txBody>
      </p:sp>
      <p:sp>
        <p:nvSpPr>
          <p:cNvPr id="5" name="矩形 4"/>
          <p:cNvSpPr/>
          <p:nvPr/>
        </p:nvSpPr>
        <p:spPr>
          <a:xfrm>
            <a:off x="821043" y="2769009"/>
            <a:ext cx="5628807" cy="2246769"/>
          </a:xfrm>
          <a:prstGeom prst="rect">
            <a:avLst/>
          </a:prstGeom>
        </p:spPr>
        <p:txBody>
          <a:bodyPr wrap="square">
            <a:spAutoFit/>
          </a:bodyPr>
          <a:lstStyle/>
          <a:p>
            <a:r>
              <a:rPr lang="zh-TW" altLang="en-US" sz="2800" dirty="0"/>
              <a:t>分析地下水的化學成分和溫度，確認地熱水或蒸汽中是否含有能指示地熱活動的化學物質（如氯離子和二氧化碳）。這些成分有助於確定地熱資源的溫度和可開發性。</a:t>
            </a:r>
          </a:p>
        </p:txBody>
      </p:sp>
      <p:pic>
        <p:nvPicPr>
          <p:cNvPr id="3" name="圖片 2">
            <a:extLst>
              <a:ext uri="{FF2B5EF4-FFF2-40B4-BE49-F238E27FC236}">
                <a16:creationId xmlns:a16="http://schemas.microsoft.com/office/drawing/2014/main" id="{431EDB59-FEDF-174F-BDE9-F1A2B410C199}"/>
              </a:ext>
            </a:extLst>
          </p:cNvPr>
          <p:cNvPicPr>
            <a:picLocks noChangeAspect="1"/>
          </p:cNvPicPr>
          <p:nvPr/>
        </p:nvPicPr>
        <p:blipFill>
          <a:blip r:embed="rId2"/>
          <a:stretch>
            <a:fillRect/>
          </a:stretch>
        </p:blipFill>
        <p:spPr>
          <a:xfrm>
            <a:off x="6232463" y="1354661"/>
            <a:ext cx="5873676" cy="4781863"/>
          </a:xfrm>
          <a:prstGeom prst="rect">
            <a:avLst/>
          </a:prstGeom>
        </p:spPr>
      </p:pic>
      <p:sp>
        <p:nvSpPr>
          <p:cNvPr id="6" name="矩形 5">
            <a:extLst>
              <a:ext uri="{FF2B5EF4-FFF2-40B4-BE49-F238E27FC236}">
                <a16:creationId xmlns:a16="http://schemas.microsoft.com/office/drawing/2014/main" id="{E57CD8A1-AFC4-3F48-8EBA-3D32969A9A93}"/>
              </a:ext>
            </a:extLst>
          </p:cNvPr>
          <p:cNvSpPr/>
          <p:nvPr/>
        </p:nvSpPr>
        <p:spPr>
          <a:xfrm>
            <a:off x="1249181" y="6136524"/>
            <a:ext cx="9438806" cy="646331"/>
          </a:xfrm>
          <a:prstGeom prst="rect">
            <a:avLst/>
          </a:prstGeom>
        </p:spPr>
        <p:txBody>
          <a:bodyPr wrap="square">
            <a:spAutoFit/>
          </a:bodyPr>
          <a:lstStyle/>
          <a:p>
            <a:r>
              <a:rPr lang="zh-TW" altLang="en-US" dirty="0"/>
              <a:t>https://www.researchgate.net/publication/322639059/figure/fig1/AS:585599358627846@1516629175955/Piper-plot-of-water-samples.png</a:t>
            </a:r>
          </a:p>
        </p:txBody>
      </p:sp>
    </p:spTree>
    <p:extLst>
      <p:ext uri="{BB962C8B-B14F-4D97-AF65-F5344CB8AC3E}">
        <p14:creationId xmlns:p14="http://schemas.microsoft.com/office/powerpoint/2010/main" val="2188071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地熱發電原理與開採方法</a:t>
            </a:r>
            <a:r>
              <a:rPr lang="en-US" altLang="zh-TW" dirty="0"/>
              <a:t>--</a:t>
            </a:r>
            <a:br>
              <a:rPr lang="en-US" altLang="zh-TW" dirty="0"/>
            </a:br>
            <a:r>
              <a:rPr lang="zh-TW" altLang="en-US" dirty="0"/>
              <a:t>地熱探勘方法</a:t>
            </a:r>
          </a:p>
        </p:txBody>
      </p:sp>
      <p:sp>
        <p:nvSpPr>
          <p:cNvPr id="4" name="矩形 3"/>
          <p:cNvSpPr/>
          <p:nvPr/>
        </p:nvSpPr>
        <p:spPr>
          <a:xfrm>
            <a:off x="1371600" y="2110127"/>
            <a:ext cx="4315861" cy="523220"/>
          </a:xfrm>
          <a:prstGeom prst="rect">
            <a:avLst/>
          </a:prstGeom>
        </p:spPr>
        <p:txBody>
          <a:bodyPr wrap="none">
            <a:spAutoFit/>
          </a:bodyPr>
          <a:lstStyle/>
          <a:p>
            <a:r>
              <a:rPr lang="en-US" altLang="zh-TW" sz="2800" dirty="0"/>
              <a:t>Step 4 :</a:t>
            </a:r>
            <a:r>
              <a:rPr lang="zh-TW" altLang="en-US" sz="2800" dirty="0"/>
              <a:t>地熱地質模型建立</a:t>
            </a:r>
          </a:p>
        </p:txBody>
      </p:sp>
      <p:sp>
        <p:nvSpPr>
          <p:cNvPr id="3" name="矩形 2"/>
          <p:cNvSpPr/>
          <p:nvPr/>
        </p:nvSpPr>
        <p:spPr>
          <a:xfrm>
            <a:off x="1371599" y="2688086"/>
            <a:ext cx="4117547" cy="2246769"/>
          </a:xfrm>
          <a:prstGeom prst="rect">
            <a:avLst/>
          </a:prstGeom>
        </p:spPr>
        <p:txBody>
          <a:bodyPr wrap="square">
            <a:spAutoFit/>
          </a:bodyPr>
          <a:lstStyle/>
          <a:p>
            <a:r>
              <a:rPr lang="zh-TW" altLang="en-US" sz="2800" dirty="0"/>
              <a:t>通過將地質、地球物理和地球化學數據整合，建立數值地質模型，以模擬地下熱水的分佈和流動情形，進一步優化地熱開採方案。</a:t>
            </a:r>
          </a:p>
        </p:txBody>
      </p:sp>
      <p:pic>
        <p:nvPicPr>
          <p:cNvPr id="5" name="圖片 4">
            <a:extLst>
              <a:ext uri="{FF2B5EF4-FFF2-40B4-BE49-F238E27FC236}">
                <a16:creationId xmlns:a16="http://schemas.microsoft.com/office/drawing/2014/main" id="{E05DA8AC-2F9C-2F47-88B1-F8000B5DB1B3}"/>
              </a:ext>
            </a:extLst>
          </p:cNvPr>
          <p:cNvPicPr>
            <a:picLocks noChangeAspect="1"/>
          </p:cNvPicPr>
          <p:nvPr/>
        </p:nvPicPr>
        <p:blipFill>
          <a:blip r:embed="rId2"/>
          <a:stretch>
            <a:fillRect/>
          </a:stretch>
        </p:blipFill>
        <p:spPr>
          <a:xfrm>
            <a:off x="5687461" y="1428750"/>
            <a:ext cx="6310130" cy="5160198"/>
          </a:xfrm>
          <a:prstGeom prst="rect">
            <a:avLst/>
          </a:prstGeom>
        </p:spPr>
      </p:pic>
      <p:sp>
        <p:nvSpPr>
          <p:cNvPr id="6" name="矩形 5">
            <a:extLst>
              <a:ext uri="{FF2B5EF4-FFF2-40B4-BE49-F238E27FC236}">
                <a16:creationId xmlns:a16="http://schemas.microsoft.com/office/drawing/2014/main" id="{6D5E95B7-193F-8948-B068-DA9C50DB141E}"/>
              </a:ext>
            </a:extLst>
          </p:cNvPr>
          <p:cNvSpPr/>
          <p:nvPr/>
        </p:nvSpPr>
        <p:spPr>
          <a:xfrm>
            <a:off x="1084289" y="6211669"/>
            <a:ext cx="6096000" cy="646331"/>
          </a:xfrm>
          <a:prstGeom prst="rect">
            <a:avLst/>
          </a:prstGeom>
        </p:spPr>
        <p:txBody>
          <a:bodyPr>
            <a:spAutoFit/>
          </a:bodyPr>
          <a:lstStyle/>
          <a:p>
            <a:r>
              <a:rPr lang="zh-TW" altLang="en-US" dirty="0"/>
              <a:t>https://ourisland.pts.org.tw/sites/default/files/u792/1195-1-9.jpg</a:t>
            </a:r>
          </a:p>
        </p:txBody>
      </p:sp>
    </p:spTree>
    <p:extLst>
      <p:ext uri="{BB962C8B-B14F-4D97-AF65-F5344CB8AC3E}">
        <p14:creationId xmlns:p14="http://schemas.microsoft.com/office/powerpoint/2010/main" val="126524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71993" y="685800"/>
            <a:ext cx="9601200" cy="1485900"/>
          </a:xfrm>
        </p:spPr>
        <p:txBody>
          <a:bodyPr/>
          <a:lstStyle/>
          <a:p>
            <a:r>
              <a:rPr lang="zh-TW" altLang="en-US" dirty="0"/>
              <a:t>地熱發電原理與開採方法</a:t>
            </a:r>
            <a:r>
              <a:rPr lang="en-US" altLang="zh-TW" dirty="0"/>
              <a:t>--</a:t>
            </a:r>
            <a:br>
              <a:rPr lang="en-US" altLang="zh-TW" dirty="0"/>
            </a:br>
            <a:r>
              <a:rPr lang="zh-TW" altLang="en-US" dirty="0"/>
              <a:t>地熱發電原理</a:t>
            </a:r>
          </a:p>
        </p:txBody>
      </p:sp>
      <p:sp>
        <p:nvSpPr>
          <p:cNvPr id="4" name="矩形 3"/>
          <p:cNvSpPr/>
          <p:nvPr/>
        </p:nvSpPr>
        <p:spPr>
          <a:xfrm>
            <a:off x="771993" y="2171700"/>
            <a:ext cx="2698175" cy="523220"/>
          </a:xfrm>
          <a:prstGeom prst="rect">
            <a:avLst/>
          </a:prstGeom>
        </p:spPr>
        <p:txBody>
          <a:bodyPr wrap="none">
            <a:spAutoFit/>
          </a:bodyPr>
          <a:lstStyle/>
          <a:p>
            <a:r>
              <a:rPr lang="zh-TW" altLang="en-US" sz="2800" dirty="0"/>
              <a:t>乾蒸汽發電系統</a:t>
            </a:r>
          </a:p>
        </p:txBody>
      </p:sp>
      <p:sp>
        <p:nvSpPr>
          <p:cNvPr id="5" name="矩形 4"/>
          <p:cNvSpPr/>
          <p:nvPr/>
        </p:nvSpPr>
        <p:spPr>
          <a:xfrm>
            <a:off x="771993" y="2841992"/>
            <a:ext cx="6096000" cy="2677656"/>
          </a:xfrm>
          <a:prstGeom prst="rect">
            <a:avLst/>
          </a:prstGeom>
        </p:spPr>
        <p:txBody>
          <a:bodyPr>
            <a:spAutoFit/>
          </a:bodyPr>
          <a:lstStyle/>
          <a:p>
            <a:r>
              <a:rPr lang="zh-TW" altLang="en-US" sz="2800" dirty="0"/>
              <a:t>乾蒸汽發電是地熱發電中最簡單的形式，適用於乾蒸汽地熱資源區域。這些系統直接利用地下高溫乾蒸汽來驅動渦輪機，並產生電力。乾蒸汽從地熱井中取出後，直接進入發電機的渦輪機驅動發電，不需要中間轉換。</a:t>
            </a:r>
          </a:p>
        </p:txBody>
      </p:sp>
      <p:pic>
        <p:nvPicPr>
          <p:cNvPr id="6" name="圖片 5">
            <a:extLst>
              <a:ext uri="{FF2B5EF4-FFF2-40B4-BE49-F238E27FC236}">
                <a16:creationId xmlns:a16="http://schemas.microsoft.com/office/drawing/2014/main" id="{0E859671-C997-4249-B241-A25D44222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8650" y="1428750"/>
            <a:ext cx="5436920" cy="5241873"/>
          </a:xfrm>
          <a:prstGeom prst="rect">
            <a:avLst/>
          </a:prstGeom>
        </p:spPr>
      </p:pic>
      <p:sp>
        <p:nvSpPr>
          <p:cNvPr id="7" name="矩形 6">
            <a:extLst>
              <a:ext uri="{FF2B5EF4-FFF2-40B4-BE49-F238E27FC236}">
                <a16:creationId xmlns:a16="http://schemas.microsoft.com/office/drawing/2014/main" id="{3A67505C-EA02-D147-81F7-D17986CE88C0}"/>
              </a:ext>
            </a:extLst>
          </p:cNvPr>
          <p:cNvSpPr/>
          <p:nvPr/>
        </p:nvSpPr>
        <p:spPr>
          <a:xfrm>
            <a:off x="771993" y="5866774"/>
            <a:ext cx="5886657" cy="646331"/>
          </a:xfrm>
          <a:prstGeom prst="rect">
            <a:avLst/>
          </a:prstGeom>
        </p:spPr>
        <p:txBody>
          <a:bodyPr wrap="square">
            <a:spAutoFit/>
          </a:bodyPr>
          <a:lstStyle/>
          <a:p>
            <a:r>
              <a:rPr lang="zh-TW" altLang="en-US" dirty="0"/>
              <a:t>https://scitechvista.nat.gov.tw/Article/C000009/detail?ID=d9817304-7928-4d50-9ce6-de8dd6926b4c</a:t>
            </a:r>
          </a:p>
        </p:txBody>
      </p:sp>
    </p:spTree>
    <p:extLst>
      <p:ext uri="{BB962C8B-B14F-4D97-AF65-F5344CB8AC3E}">
        <p14:creationId xmlns:p14="http://schemas.microsoft.com/office/powerpoint/2010/main" val="563068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76925" y="685800"/>
            <a:ext cx="9601200" cy="1485900"/>
          </a:xfrm>
        </p:spPr>
        <p:txBody>
          <a:bodyPr/>
          <a:lstStyle/>
          <a:p>
            <a:r>
              <a:rPr lang="zh-TW" altLang="en-US" dirty="0"/>
              <a:t>地熱發電原理與開採方法</a:t>
            </a:r>
            <a:r>
              <a:rPr lang="en-US" altLang="zh-TW" dirty="0"/>
              <a:t>--</a:t>
            </a:r>
            <a:br>
              <a:rPr lang="en-US" altLang="zh-TW" dirty="0"/>
            </a:br>
            <a:r>
              <a:rPr lang="zh-TW" altLang="en-US" dirty="0"/>
              <a:t>地熱發電原理</a:t>
            </a:r>
          </a:p>
        </p:txBody>
      </p:sp>
      <p:sp>
        <p:nvSpPr>
          <p:cNvPr id="3" name="矩形 2"/>
          <p:cNvSpPr/>
          <p:nvPr/>
        </p:nvSpPr>
        <p:spPr>
          <a:xfrm>
            <a:off x="876925" y="2171700"/>
            <a:ext cx="2339102" cy="523220"/>
          </a:xfrm>
          <a:prstGeom prst="rect">
            <a:avLst/>
          </a:prstGeom>
        </p:spPr>
        <p:txBody>
          <a:bodyPr wrap="none">
            <a:spAutoFit/>
          </a:bodyPr>
          <a:lstStyle/>
          <a:p>
            <a:r>
              <a:rPr lang="zh-TW" altLang="en-US" sz="2800" dirty="0"/>
              <a:t>閃蒸發電系統</a:t>
            </a:r>
          </a:p>
        </p:txBody>
      </p:sp>
      <p:sp>
        <p:nvSpPr>
          <p:cNvPr id="4" name="矩形 3"/>
          <p:cNvSpPr/>
          <p:nvPr/>
        </p:nvSpPr>
        <p:spPr>
          <a:xfrm>
            <a:off x="876925" y="2837628"/>
            <a:ext cx="6096000" cy="2246769"/>
          </a:xfrm>
          <a:prstGeom prst="rect">
            <a:avLst/>
          </a:prstGeom>
        </p:spPr>
        <p:txBody>
          <a:bodyPr>
            <a:spAutoFit/>
          </a:bodyPr>
          <a:lstStyle/>
          <a:p>
            <a:r>
              <a:rPr lang="zh-TW" altLang="en-US" sz="2800" dirty="0"/>
              <a:t>閃蒸發電系統適合利用含有高溫液態水的地熱資源。當地下熱水被抽到地面後，壓力迅速下降，導致一部分熱水瞬間汽化（即「閃蒸」）成蒸汽。該蒸汽再進入渦輪機，推動發電。</a:t>
            </a:r>
          </a:p>
        </p:txBody>
      </p:sp>
      <p:pic>
        <p:nvPicPr>
          <p:cNvPr id="6" name="圖片 5">
            <a:extLst>
              <a:ext uri="{FF2B5EF4-FFF2-40B4-BE49-F238E27FC236}">
                <a16:creationId xmlns:a16="http://schemas.microsoft.com/office/drawing/2014/main" id="{0A021CB7-0BD3-C347-8DFA-506CE63E16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628" y="1372762"/>
            <a:ext cx="5369113" cy="5176499"/>
          </a:xfrm>
          <a:prstGeom prst="rect">
            <a:avLst/>
          </a:prstGeom>
        </p:spPr>
      </p:pic>
      <p:sp>
        <p:nvSpPr>
          <p:cNvPr id="7" name="矩形 6">
            <a:extLst>
              <a:ext uri="{FF2B5EF4-FFF2-40B4-BE49-F238E27FC236}">
                <a16:creationId xmlns:a16="http://schemas.microsoft.com/office/drawing/2014/main" id="{C269417A-8A7D-7A46-82D7-D56F30BE904C}"/>
              </a:ext>
            </a:extLst>
          </p:cNvPr>
          <p:cNvSpPr/>
          <p:nvPr/>
        </p:nvSpPr>
        <p:spPr>
          <a:xfrm>
            <a:off x="771993" y="5866774"/>
            <a:ext cx="5886657" cy="646331"/>
          </a:xfrm>
          <a:prstGeom prst="rect">
            <a:avLst/>
          </a:prstGeom>
        </p:spPr>
        <p:txBody>
          <a:bodyPr wrap="square">
            <a:spAutoFit/>
          </a:bodyPr>
          <a:lstStyle/>
          <a:p>
            <a:r>
              <a:rPr lang="zh-TW" altLang="en-US" dirty="0"/>
              <a:t>https://scitechvista.nat.gov.tw/Article/C000009/detail?ID=d9817304-7928-4d50-9ce6-de8dd6926b4c</a:t>
            </a:r>
          </a:p>
        </p:txBody>
      </p:sp>
    </p:spTree>
    <p:extLst>
      <p:ext uri="{BB962C8B-B14F-4D97-AF65-F5344CB8AC3E}">
        <p14:creationId xmlns:p14="http://schemas.microsoft.com/office/powerpoint/2010/main" val="1863574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6964" y="685800"/>
            <a:ext cx="9601200" cy="1485900"/>
          </a:xfrm>
        </p:spPr>
        <p:txBody>
          <a:bodyPr/>
          <a:lstStyle/>
          <a:p>
            <a:r>
              <a:rPr lang="zh-TW" altLang="en-US" dirty="0"/>
              <a:t>地熱發電原理與開採方法</a:t>
            </a:r>
            <a:r>
              <a:rPr lang="en-US" altLang="zh-TW" dirty="0"/>
              <a:t>--</a:t>
            </a:r>
            <a:br>
              <a:rPr lang="en-US" altLang="zh-TW" dirty="0"/>
            </a:br>
            <a:r>
              <a:rPr lang="zh-TW" altLang="en-US" dirty="0"/>
              <a:t>地熱發電原理</a:t>
            </a:r>
          </a:p>
        </p:txBody>
      </p:sp>
      <p:sp>
        <p:nvSpPr>
          <p:cNvPr id="3" name="矩形 2"/>
          <p:cNvSpPr/>
          <p:nvPr/>
        </p:nvSpPr>
        <p:spPr>
          <a:xfrm>
            <a:off x="816964" y="2171700"/>
            <a:ext cx="3057247" cy="523220"/>
          </a:xfrm>
          <a:prstGeom prst="rect">
            <a:avLst/>
          </a:prstGeom>
        </p:spPr>
        <p:txBody>
          <a:bodyPr wrap="none">
            <a:spAutoFit/>
          </a:bodyPr>
          <a:lstStyle/>
          <a:p>
            <a:r>
              <a:rPr lang="zh-TW" altLang="en-US" sz="2800" dirty="0"/>
              <a:t>二次循環發電系統</a:t>
            </a:r>
          </a:p>
        </p:txBody>
      </p:sp>
      <p:sp>
        <p:nvSpPr>
          <p:cNvPr id="4" name="矩形 3"/>
          <p:cNvSpPr/>
          <p:nvPr/>
        </p:nvSpPr>
        <p:spPr>
          <a:xfrm>
            <a:off x="816964" y="2866182"/>
            <a:ext cx="6096000" cy="3108543"/>
          </a:xfrm>
          <a:prstGeom prst="rect">
            <a:avLst/>
          </a:prstGeom>
        </p:spPr>
        <p:txBody>
          <a:bodyPr>
            <a:spAutoFit/>
          </a:bodyPr>
          <a:lstStyle/>
          <a:p>
            <a:r>
              <a:rPr lang="zh-TW" altLang="en-US" sz="2800" dirty="0"/>
              <a:t>二次循環發電系統在地下溫度不夠高、無法直接產生蒸汽時非常有效。它使用地熱水加熱另一種具有較低沸點的工質（如戊烷或異丁烷），該工質在地熱水的熱量下迅速氣化，然後驅動渦輪機發電。這種系統常見於低溫地熱區域，擴大了地熱能應用的範圍。</a:t>
            </a:r>
          </a:p>
        </p:txBody>
      </p:sp>
      <p:pic>
        <p:nvPicPr>
          <p:cNvPr id="6" name="圖片 5">
            <a:extLst>
              <a:ext uri="{FF2B5EF4-FFF2-40B4-BE49-F238E27FC236}">
                <a16:creationId xmlns:a16="http://schemas.microsoft.com/office/drawing/2014/main" id="{9D0E92E8-DCCE-4F47-87D8-321B54E4F8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964" y="1528998"/>
            <a:ext cx="5113033" cy="4929606"/>
          </a:xfrm>
          <a:prstGeom prst="rect">
            <a:avLst/>
          </a:prstGeom>
        </p:spPr>
      </p:pic>
      <p:sp>
        <p:nvSpPr>
          <p:cNvPr id="7" name="矩形 6">
            <a:extLst>
              <a:ext uri="{FF2B5EF4-FFF2-40B4-BE49-F238E27FC236}">
                <a16:creationId xmlns:a16="http://schemas.microsoft.com/office/drawing/2014/main" id="{1D7A9B48-5E3A-2145-A4A6-36C14A588C28}"/>
              </a:ext>
            </a:extLst>
          </p:cNvPr>
          <p:cNvSpPr/>
          <p:nvPr/>
        </p:nvSpPr>
        <p:spPr>
          <a:xfrm>
            <a:off x="816964" y="6020719"/>
            <a:ext cx="5886657" cy="646331"/>
          </a:xfrm>
          <a:prstGeom prst="rect">
            <a:avLst/>
          </a:prstGeom>
        </p:spPr>
        <p:txBody>
          <a:bodyPr wrap="square">
            <a:spAutoFit/>
          </a:bodyPr>
          <a:lstStyle/>
          <a:p>
            <a:r>
              <a:rPr lang="zh-TW" altLang="en-US" dirty="0"/>
              <a:t>https://scitechvista.nat.gov.tw/Article/C000009/detail?ID=d9817304-7928-4d50-9ce6-de8dd6926b4c</a:t>
            </a:r>
          </a:p>
        </p:txBody>
      </p:sp>
    </p:spTree>
    <p:extLst>
      <p:ext uri="{BB962C8B-B14F-4D97-AF65-F5344CB8AC3E}">
        <p14:creationId xmlns:p14="http://schemas.microsoft.com/office/powerpoint/2010/main" val="3803684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55077" y="307731"/>
            <a:ext cx="9601200" cy="1485900"/>
          </a:xfrm>
        </p:spPr>
        <p:txBody>
          <a:bodyPr/>
          <a:lstStyle/>
          <a:p>
            <a:r>
              <a:rPr lang="zh-TW" altLang="en-US" dirty="0"/>
              <a:t>台灣地熱能發展</a:t>
            </a:r>
            <a:br>
              <a:rPr lang="en-US" altLang="zh-TW" dirty="0"/>
            </a:br>
            <a:endParaRPr lang="zh-TW" altLang="en-US" dirty="0"/>
          </a:p>
        </p:txBody>
      </p:sp>
      <p:pic>
        <p:nvPicPr>
          <p:cNvPr id="1026" name="Picture 2" descr="台灣能夠發展地熱發電嗎？| - 科技大觀園"/>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008" y="1235320"/>
            <a:ext cx="6264603" cy="442078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131611" y="5587442"/>
            <a:ext cx="6096000" cy="923330"/>
          </a:xfrm>
          <a:prstGeom prst="rect">
            <a:avLst/>
          </a:prstGeom>
        </p:spPr>
        <p:txBody>
          <a:bodyPr>
            <a:spAutoFit/>
          </a:bodyPr>
          <a:lstStyle/>
          <a:p>
            <a:r>
              <a:rPr lang="zh-TW" altLang="en-US" dirty="0"/>
              <a:t>https://scitechvista.nat.gov.tw/UploadPlugin?file=J3k1umik85MGDLp27C2jTFTf6Peg3UehZrVHN%2BjbxOs6lun9FQhDqnCTnuLYZD%2FW82WEGnGC3kzpWka6Wt7WJg%3D%3D</a:t>
            </a:r>
          </a:p>
        </p:txBody>
      </p:sp>
    </p:spTree>
    <p:extLst>
      <p:ext uri="{BB962C8B-B14F-4D97-AF65-F5344CB8AC3E}">
        <p14:creationId xmlns:p14="http://schemas.microsoft.com/office/powerpoint/2010/main" val="591417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目錄</a:t>
            </a:r>
          </a:p>
        </p:txBody>
      </p:sp>
      <p:sp>
        <p:nvSpPr>
          <p:cNvPr id="3" name="內容版面配置區 2"/>
          <p:cNvSpPr>
            <a:spLocks noGrp="1"/>
          </p:cNvSpPr>
          <p:nvPr>
            <p:ph idx="1"/>
          </p:nvPr>
        </p:nvSpPr>
        <p:spPr/>
        <p:txBody>
          <a:bodyPr>
            <a:normAutofit lnSpcReduction="10000"/>
          </a:bodyPr>
          <a:lstStyle/>
          <a:p>
            <a:r>
              <a:rPr lang="zh-TW" altLang="en-US" sz="2800" dirty="0"/>
              <a:t>地熱發電原理與開採方法</a:t>
            </a:r>
            <a:endParaRPr lang="en-US" altLang="zh-TW" sz="2800" dirty="0"/>
          </a:p>
          <a:p>
            <a:r>
              <a:rPr lang="zh-TW" altLang="en-US" sz="2800" dirty="0"/>
              <a:t>台灣地熱能發展</a:t>
            </a:r>
            <a:endParaRPr lang="en-US" altLang="zh-TW" sz="2800" dirty="0"/>
          </a:p>
          <a:p>
            <a:r>
              <a:rPr lang="zh-TW" altLang="en-US" sz="2800" dirty="0"/>
              <a:t>全球地熱能發展</a:t>
            </a:r>
            <a:endParaRPr lang="en-US" altLang="zh-TW" sz="2800" dirty="0"/>
          </a:p>
          <a:p>
            <a:r>
              <a:rPr lang="zh-TW" altLang="en-US" sz="2800" dirty="0"/>
              <a:t>地熱能的優缺點</a:t>
            </a:r>
            <a:endParaRPr lang="en-US" altLang="zh-TW" sz="2800" dirty="0"/>
          </a:p>
          <a:p>
            <a:r>
              <a:rPr lang="zh-TW" altLang="en-US" sz="2800" dirty="0"/>
              <a:t>生質能發電原理</a:t>
            </a:r>
            <a:endParaRPr lang="en-US" altLang="zh-TW" sz="2800" dirty="0"/>
          </a:p>
          <a:p>
            <a:r>
              <a:rPr lang="zh-TW" altLang="en-US" sz="2800" dirty="0"/>
              <a:t>台灣生質能發展</a:t>
            </a:r>
            <a:endParaRPr lang="en-US" altLang="zh-TW" sz="2800" dirty="0"/>
          </a:p>
          <a:p>
            <a:r>
              <a:rPr lang="zh-TW" altLang="en-US" sz="2800" dirty="0"/>
              <a:t>全球生質能發展</a:t>
            </a:r>
            <a:endParaRPr lang="en-US" altLang="zh-TW" sz="2800" dirty="0"/>
          </a:p>
          <a:p>
            <a:endParaRPr lang="en-US" altLang="zh-TW" dirty="0"/>
          </a:p>
          <a:p>
            <a:endParaRPr lang="en-US" altLang="zh-TW" dirty="0"/>
          </a:p>
          <a:p>
            <a:endParaRPr lang="zh-TW" altLang="en-US" dirty="0"/>
          </a:p>
        </p:txBody>
      </p:sp>
    </p:spTree>
    <p:extLst>
      <p:ext uri="{BB962C8B-B14F-4D97-AF65-F5344CB8AC3E}">
        <p14:creationId xmlns:p14="http://schemas.microsoft.com/office/powerpoint/2010/main" val="13986447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55077" y="307731"/>
            <a:ext cx="9601200" cy="1485900"/>
          </a:xfrm>
        </p:spPr>
        <p:txBody>
          <a:bodyPr/>
          <a:lstStyle/>
          <a:p>
            <a:r>
              <a:rPr lang="zh-TW" altLang="en-US" dirty="0"/>
              <a:t>台灣地熱能發展</a:t>
            </a:r>
            <a:br>
              <a:rPr lang="en-US" altLang="zh-TW" dirty="0"/>
            </a:br>
            <a:endParaRPr lang="zh-TW" altLang="en-US" dirty="0"/>
          </a:p>
        </p:txBody>
      </p:sp>
      <p:pic>
        <p:nvPicPr>
          <p:cNvPr id="1028" name="Picture 4" descr="EP29：台灣地熱潛能相當於12座核四發電量！台灣地熱推廣策略與挑戰！Ft.台灣地熱資源發展協會秘書長王守誠| IC之音竹科廣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215" y="954941"/>
            <a:ext cx="8845062" cy="497534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811215" y="5442136"/>
            <a:ext cx="9560169" cy="1200329"/>
          </a:xfrm>
          <a:prstGeom prst="rect">
            <a:avLst/>
          </a:prstGeom>
        </p:spPr>
        <p:txBody>
          <a:bodyPr wrap="square">
            <a:spAutoFit/>
          </a:bodyPr>
          <a:lstStyle/>
          <a:p>
            <a:r>
              <a:rPr lang="zh-TW" altLang="en-US" dirty="0"/>
              <a:t>https://www.ic975.com/aod/%E9%9B%B6%E7%A2%B3%E6%9C%AA%E4%BE%86/ep29%EF%BC%9A%E5%8F%B0%E7%81%A3%E5%9C%B0%E7%86%B1%E6%BD%9B%E8%83%BD%E7%9B%B8%E7%95%B6%E6%96%BC12%E5%BA%A7%E6%A0%B8%E5%9B%9B%E7%99%BC%E9%9B%BB%E9%87%8F%EF%BC%81%E5%8F%B0%E7%81%A3%E5%9C%B0%E7%86%B1/</a:t>
            </a:r>
          </a:p>
        </p:txBody>
      </p:sp>
    </p:spTree>
    <p:extLst>
      <p:ext uri="{BB962C8B-B14F-4D97-AF65-F5344CB8AC3E}">
        <p14:creationId xmlns:p14="http://schemas.microsoft.com/office/powerpoint/2010/main" val="2929161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93531" y="325315"/>
            <a:ext cx="9601200" cy="1485900"/>
          </a:xfrm>
        </p:spPr>
        <p:txBody>
          <a:bodyPr/>
          <a:lstStyle/>
          <a:p>
            <a:r>
              <a:rPr lang="zh-TW" altLang="en-US" dirty="0"/>
              <a:t>全球地熱能發展</a:t>
            </a:r>
            <a:br>
              <a:rPr lang="en-US" altLang="zh-TW" dirty="0"/>
            </a:br>
            <a:endParaRPr lang="zh-TW" altLang="en-US" dirty="0"/>
          </a:p>
        </p:txBody>
      </p:sp>
      <p:pic>
        <p:nvPicPr>
          <p:cNvPr id="7" name="圖片 6"/>
          <p:cNvPicPr>
            <a:picLocks noChangeAspect="1"/>
          </p:cNvPicPr>
          <p:nvPr/>
        </p:nvPicPr>
        <p:blipFill>
          <a:blip r:embed="rId2"/>
          <a:stretch>
            <a:fillRect/>
          </a:stretch>
        </p:blipFill>
        <p:spPr>
          <a:xfrm>
            <a:off x="2202161" y="1068265"/>
            <a:ext cx="7788464" cy="4319057"/>
          </a:xfrm>
          <a:prstGeom prst="rect">
            <a:avLst/>
          </a:prstGeom>
        </p:spPr>
      </p:pic>
      <p:sp>
        <p:nvSpPr>
          <p:cNvPr id="8" name="矩形 7"/>
          <p:cNvSpPr/>
          <p:nvPr/>
        </p:nvSpPr>
        <p:spPr>
          <a:xfrm>
            <a:off x="1692206" y="6350080"/>
            <a:ext cx="9755377" cy="369332"/>
          </a:xfrm>
          <a:prstGeom prst="rect">
            <a:avLst/>
          </a:prstGeom>
        </p:spPr>
        <p:txBody>
          <a:bodyPr wrap="square">
            <a:spAutoFit/>
          </a:bodyPr>
          <a:lstStyle/>
          <a:p>
            <a:r>
              <a:rPr lang="zh-TW" altLang="en-US" dirty="0"/>
              <a:t>https://www.gii.tw/report/moi1444330-geothermal-energy-market-share-analysis-industry.html</a:t>
            </a:r>
          </a:p>
        </p:txBody>
      </p:sp>
      <p:sp>
        <p:nvSpPr>
          <p:cNvPr id="9" name="矩形 8"/>
          <p:cNvSpPr/>
          <p:nvPr/>
        </p:nvSpPr>
        <p:spPr>
          <a:xfrm>
            <a:off x="1221500" y="5607091"/>
            <a:ext cx="9749785" cy="523220"/>
          </a:xfrm>
          <a:prstGeom prst="rect">
            <a:avLst/>
          </a:prstGeom>
        </p:spPr>
        <p:txBody>
          <a:bodyPr wrap="none">
            <a:spAutoFit/>
          </a:bodyPr>
          <a:lstStyle/>
          <a:p>
            <a:r>
              <a:rPr lang="zh-TW" altLang="en-US" sz="2800" b="0" i="0" dirty="0">
                <a:solidFill>
                  <a:srgbClr val="1D1D1D"/>
                </a:solidFill>
                <a:effectLst/>
                <a:latin typeface="arial" panose="020B0604020202020204" pitchFamily="34" charset="0"/>
              </a:rPr>
              <a:t>在預測期間（</a:t>
            </a:r>
            <a:r>
              <a:rPr lang="en-US" altLang="zh-TW" sz="2800" b="0" i="0" dirty="0">
                <a:solidFill>
                  <a:srgbClr val="1D1D1D"/>
                </a:solidFill>
                <a:effectLst/>
                <a:latin typeface="arial" panose="020B0604020202020204" pitchFamily="34" charset="0"/>
              </a:rPr>
              <a:t>2024-2029</a:t>
            </a:r>
            <a:r>
              <a:rPr lang="zh-TW" altLang="en-US" sz="2800" b="0" i="0" dirty="0">
                <a:solidFill>
                  <a:srgbClr val="1D1D1D"/>
                </a:solidFill>
                <a:effectLst/>
                <a:latin typeface="arial" panose="020B0604020202020204" pitchFamily="34" charset="0"/>
              </a:rPr>
              <a:t>年）裝機量年複合成長率為</a:t>
            </a:r>
            <a:r>
              <a:rPr lang="en-US" altLang="zh-TW" sz="2800" b="0" i="0" dirty="0">
                <a:solidFill>
                  <a:srgbClr val="1D1D1D"/>
                </a:solidFill>
                <a:effectLst/>
                <a:latin typeface="arial" panose="020B0604020202020204" pitchFamily="34" charset="0"/>
              </a:rPr>
              <a:t>2.69%</a:t>
            </a:r>
            <a:r>
              <a:rPr lang="zh-TW" altLang="en-US" sz="2800" b="0" i="0" dirty="0">
                <a:solidFill>
                  <a:srgbClr val="1D1D1D"/>
                </a:solidFill>
                <a:effectLst/>
                <a:latin typeface="arial" panose="020B0604020202020204" pitchFamily="34" charset="0"/>
              </a:rPr>
              <a:t>。</a:t>
            </a:r>
            <a:endParaRPr lang="zh-TW" altLang="en-US" sz="2800" dirty="0"/>
          </a:p>
        </p:txBody>
      </p:sp>
    </p:spTree>
    <p:extLst>
      <p:ext uri="{BB962C8B-B14F-4D97-AF65-F5344CB8AC3E}">
        <p14:creationId xmlns:p14="http://schemas.microsoft.com/office/powerpoint/2010/main" val="2615925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86962" y="483577"/>
            <a:ext cx="9601200" cy="1485900"/>
          </a:xfrm>
        </p:spPr>
        <p:txBody>
          <a:bodyPr/>
          <a:lstStyle/>
          <a:p>
            <a:r>
              <a:rPr lang="zh-TW" altLang="en-US" dirty="0"/>
              <a:t>全球地熱能發展</a:t>
            </a:r>
          </a:p>
        </p:txBody>
      </p:sp>
      <p:pic>
        <p:nvPicPr>
          <p:cNvPr id="4" name="圖片 3"/>
          <p:cNvPicPr>
            <a:picLocks noChangeAspect="1"/>
          </p:cNvPicPr>
          <p:nvPr/>
        </p:nvPicPr>
        <p:blipFill>
          <a:blip r:embed="rId2"/>
          <a:stretch>
            <a:fillRect/>
          </a:stretch>
        </p:blipFill>
        <p:spPr>
          <a:xfrm>
            <a:off x="2533153" y="1480865"/>
            <a:ext cx="7125694" cy="3896269"/>
          </a:xfrm>
          <a:prstGeom prst="rect">
            <a:avLst/>
          </a:prstGeom>
        </p:spPr>
      </p:pic>
      <p:pic>
        <p:nvPicPr>
          <p:cNvPr id="5" name="圖片 4"/>
          <p:cNvPicPr>
            <a:picLocks noChangeAspect="1"/>
          </p:cNvPicPr>
          <p:nvPr/>
        </p:nvPicPr>
        <p:blipFill>
          <a:blip r:embed="rId3"/>
          <a:stretch>
            <a:fillRect/>
          </a:stretch>
        </p:blipFill>
        <p:spPr>
          <a:xfrm>
            <a:off x="2504574" y="5377134"/>
            <a:ext cx="7154273" cy="1114581"/>
          </a:xfrm>
          <a:prstGeom prst="rect">
            <a:avLst/>
          </a:prstGeom>
        </p:spPr>
      </p:pic>
    </p:spTree>
    <p:extLst>
      <p:ext uri="{BB962C8B-B14F-4D97-AF65-F5344CB8AC3E}">
        <p14:creationId xmlns:p14="http://schemas.microsoft.com/office/powerpoint/2010/main" val="23279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全球地熱能發展</a:t>
            </a:r>
          </a:p>
        </p:txBody>
      </p:sp>
      <p:sp>
        <p:nvSpPr>
          <p:cNvPr id="4" name="矩形 3"/>
          <p:cNvSpPr/>
          <p:nvPr/>
        </p:nvSpPr>
        <p:spPr>
          <a:xfrm>
            <a:off x="1371600" y="1814178"/>
            <a:ext cx="10225454" cy="954107"/>
          </a:xfrm>
          <a:prstGeom prst="rect">
            <a:avLst/>
          </a:prstGeom>
        </p:spPr>
        <p:txBody>
          <a:bodyPr wrap="square">
            <a:spAutoFit/>
          </a:bodyPr>
          <a:lstStyle/>
          <a:p>
            <a:r>
              <a:rPr lang="zh-TW" altLang="en-US" sz="2800" dirty="0"/>
              <a:t>太陽能和風能等替代乾淨能源來源的有利市場可能會阻礙預測期內的市場成長。</a:t>
            </a:r>
          </a:p>
        </p:txBody>
      </p:sp>
      <p:sp>
        <p:nvSpPr>
          <p:cNvPr id="5" name="矩形 4"/>
          <p:cNvSpPr/>
          <p:nvPr/>
        </p:nvSpPr>
        <p:spPr>
          <a:xfrm>
            <a:off x="1371599" y="2988722"/>
            <a:ext cx="10374923" cy="954107"/>
          </a:xfrm>
          <a:prstGeom prst="rect">
            <a:avLst/>
          </a:prstGeom>
        </p:spPr>
        <p:txBody>
          <a:bodyPr wrap="square">
            <a:spAutoFit/>
          </a:bodyPr>
          <a:lstStyle/>
          <a:p>
            <a:r>
              <a:rPr lang="zh-TW" altLang="en-US" sz="2800" dirty="0"/>
              <a:t>儘管如此，政府為促進永續能源生產而實施的財政優惠和退稅等措施預計將在預測期內為地熱能市場創造許多成長機會。</a:t>
            </a:r>
          </a:p>
        </p:txBody>
      </p:sp>
      <p:sp>
        <p:nvSpPr>
          <p:cNvPr id="6" name="矩形 5"/>
          <p:cNvSpPr/>
          <p:nvPr/>
        </p:nvSpPr>
        <p:spPr>
          <a:xfrm>
            <a:off x="1371598" y="4345550"/>
            <a:ext cx="10225455" cy="954107"/>
          </a:xfrm>
          <a:prstGeom prst="rect">
            <a:avLst/>
          </a:prstGeom>
        </p:spPr>
        <p:txBody>
          <a:bodyPr wrap="square">
            <a:spAutoFit/>
          </a:bodyPr>
          <a:lstStyle/>
          <a:p>
            <a:r>
              <a:rPr lang="zh-TW" altLang="en-US" sz="2800" b="0" i="0" dirty="0">
                <a:solidFill>
                  <a:srgbClr val="1D1D1D"/>
                </a:solidFill>
                <a:effectLst/>
                <a:latin typeface="arial" panose="020B0604020202020204" pitchFamily="34" charset="0"/>
              </a:rPr>
              <a:t>預計北美將成為預測期內最大的市場，大部分需求來自美國、墨西哥等國家。</a:t>
            </a:r>
          </a:p>
        </p:txBody>
      </p:sp>
      <p:sp>
        <p:nvSpPr>
          <p:cNvPr id="7" name="矩形 6"/>
          <p:cNvSpPr/>
          <p:nvPr/>
        </p:nvSpPr>
        <p:spPr>
          <a:xfrm>
            <a:off x="1852247" y="5888530"/>
            <a:ext cx="9744806" cy="369332"/>
          </a:xfrm>
          <a:prstGeom prst="rect">
            <a:avLst/>
          </a:prstGeom>
        </p:spPr>
        <p:txBody>
          <a:bodyPr wrap="square">
            <a:spAutoFit/>
          </a:bodyPr>
          <a:lstStyle/>
          <a:p>
            <a:r>
              <a:rPr lang="zh-TW" altLang="en-US" dirty="0"/>
              <a:t>https://www.gii.tw/report/moi1444330-geothermal-energy-market-share-analysis-industry.html</a:t>
            </a:r>
          </a:p>
        </p:txBody>
      </p:sp>
    </p:spTree>
    <p:extLst>
      <p:ext uri="{BB962C8B-B14F-4D97-AF65-F5344CB8AC3E}">
        <p14:creationId xmlns:p14="http://schemas.microsoft.com/office/powerpoint/2010/main" val="355341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05608" y="487973"/>
            <a:ext cx="9601200" cy="1485900"/>
          </a:xfrm>
        </p:spPr>
        <p:txBody>
          <a:bodyPr/>
          <a:lstStyle/>
          <a:p>
            <a:r>
              <a:rPr lang="zh-TW" altLang="en-US" dirty="0"/>
              <a:t>地熱能的優缺點</a:t>
            </a:r>
          </a:p>
        </p:txBody>
      </p:sp>
      <p:sp>
        <p:nvSpPr>
          <p:cNvPr id="4" name="矩形 3"/>
          <p:cNvSpPr/>
          <p:nvPr/>
        </p:nvSpPr>
        <p:spPr>
          <a:xfrm>
            <a:off x="905608" y="1973873"/>
            <a:ext cx="11131062" cy="3970318"/>
          </a:xfrm>
          <a:prstGeom prst="rect">
            <a:avLst/>
          </a:prstGeom>
        </p:spPr>
        <p:txBody>
          <a:bodyPr wrap="square">
            <a:spAutoFit/>
          </a:bodyPr>
          <a:lstStyle/>
          <a:p>
            <a:r>
              <a:rPr lang="zh-TW" altLang="en-US" sz="2800" dirty="0"/>
              <a:t>地熱發電跟火力、水力的發電原理相同，都是推動渦輪機使機械能轉變為電能進而發電，其優點如下：</a:t>
            </a:r>
          </a:p>
          <a:p>
            <a:endParaRPr lang="zh-TW" altLang="en-US" sz="2800" dirty="0"/>
          </a:p>
          <a:p>
            <a:r>
              <a:rPr lang="zh-TW" altLang="en-US" sz="2800" dirty="0"/>
              <a:t>地熱能穩定，可以作為基載電力。</a:t>
            </a:r>
          </a:p>
          <a:p>
            <a:r>
              <a:rPr lang="zh-TW" altLang="en-US" sz="2800" dirty="0"/>
              <a:t>過程安全。</a:t>
            </a:r>
          </a:p>
          <a:p>
            <a:r>
              <a:rPr lang="zh-TW" altLang="en-US" sz="2800" dirty="0"/>
              <a:t>運轉成本低：地熱發電不需鍋爐、燃料，故其運轉成本可相對降低。</a:t>
            </a:r>
          </a:p>
          <a:p>
            <a:r>
              <a:rPr lang="zh-TW" altLang="en-US" sz="2800" dirty="0"/>
              <a:t>附加價值多元化：地熱能源除了可以發電外，尚可供溫室農業栽培、建物空調、溫泉沐浴等使用，亦同時兼具觀光、物理治療等經濟價值。</a:t>
            </a:r>
          </a:p>
          <a:p>
            <a:endParaRPr lang="en-US" altLang="zh-TW" sz="2800" dirty="0"/>
          </a:p>
        </p:txBody>
      </p:sp>
      <p:sp>
        <p:nvSpPr>
          <p:cNvPr id="6" name="文字方塊 5"/>
          <p:cNvSpPr txBox="1"/>
          <p:nvPr/>
        </p:nvSpPr>
        <p:spPr>
          <a:xfrm>
            <a:off x="905608" y="1337022"/>
            <a:ext cx="1261884" cy="523220"/>
          </a:xfrm>
          <a:prstGeom prst="rect">
            <a:avLst/>
          </a:prstGeom>
          <a:noFill/>
        </p:spPr>
        <p:txBody>
          <a:bodyPr wrap="none" rtlCol="0">
            <a:spAutoFit/>
          </a:bodyPr>
          <a:lstStyle/>
          <a:p>
            <a:r>
              <a:rPr lang="zh-TW" altLang="en-US" sz="2800" dirty="0"/>
              <a:t>優點：</a:t>
            </a:r>
          </a:p>
        </p:txBody>
      </p:sp>
    </p:spTree>
    <p:extLst>
      <p:ext uri="{BB962C8B-B14F-4D97-AF65-F5344CB8AC3E}">
        <p14:creationId xmlns:p14="http://schemas.microsoft.com/office/powerpoint/2010/main" val="9929301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5608" y="2274921"/>
            <a:ext cx="10155115" cy="1815882"/>
          </a:xfrm>
          <a:prstGeom prst="rect">
            <a:avLst/>
          </a:prstGeom>
        </p:spPr>
        <p:txBody>
          <a:bodyPr wrap="square">
            <a:spAutoFit/>
          </a:bodyPr>
          <a:lstStyle/>
          <a:p>
            <a:r>
              <a:rPr lang="zh-TW" altLang="en-US" sz="2800" dirty="0"/>
              <a:t>地熱能源係屬自產型之替代能源，其經濟規模不但具備發展遠景，且擁有能源供應穩定、產量適合開發等優點，還能與其他能源相互結合應用，節省相當大比率的其他燃料消耗，達到高溫高效率的利用價值。</a:t>
            </a:r>
          </a:p>
        </p:txBody>
      </p:sp>
      <p:sp>
        <p:nvSpPr>
          <p:cNvPr id="5" name="標題 1"/>
          <p:cNvSpPr txBox="1">
            <a:spLocks/>
          </p:cNvSpPr>
          <p:nvPr/>
        </p:nvSpPr>
        <p:spPr>
          <a:xfrm>
            <a:off x="905608" y="487973"/>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TW" altLang="en-US" dirty="0"/>
              <a:t>地熱能的優缺點</a:t>
            </a:r>
          </a:p>
        </p:txBody>
      </p:sp>
      <p:sp>
        <p:nvSpPr>
          <p:cNvPr id="6" name="文字方塊 5"/>
          <p:cNvSpPr txBox="1"/>
          <p:nvPr/>
        </p:nvSpPr>
        <p:spPr>
          <a:xfrm>
            <a:off x="905608" y="1337022"/>
            <a:ext cx="1261884" cy="523220"/>
          </a:xfrm>
          <a:prstGeom prst="rect">
            <a:avLst/>
          </a:prstGeom>
          <a:noFill/>
        </p:spPr>
        <p:txBody>
          <a:bodyPr wrap="none" rtlCol="0">
            <a:spAutoFit/>
          </a:bodyPr>
          <a:lstStyle/>
          <a:p>
            <a:r>
              <a:rPr lang="zh-TW" altLang="en-US" sz="2800" dirty="0"/>
              <a:t>優點：</a:t>
            </a:r>
          </a:p>
        </p:txBody>
      </p:sp>
    </p:spTree>
    <p:extLst>
      <p:ext uri="{BB962C8B-B14F-4D97-AF65-F5344CB8AC3E}">
        <p14:creationId xmlns:p14="http://schemas.microsoft.com/office/powerpoint/2010/main" val="347834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67154" y="184639"/>
            <a:ext cx="9601200" cy="1485900"/>
          </a:xfrm>
        </p:spPr>
        <p:txBody>
          <a:bodyPr/>
          <a:lstStyle/>
          <a:p>
            <a:r>
              <a:rPr lang="zh-TW" altLang="en-US" dirty="0"/>
              <a:t>地熱能的優缺點</a:t>
            </a:r>
            <a:br>
              <a:rPr lang="zh-TW" altLang="en-US" dirty="0"/>
            </a:br>
            <a:endParaRPr lang="zh-TW" altLang="en-US" dirty="0"/>
          </a:p>
        </p:txBody>
      </p:sp>
      <p:sp>
        <p:nvSpPr>
          <p:cNvPr id="4" name="矩形 3"/>
          <p:cNvSpPr/>
          <p:nvPr/>
        </p:nvSpPr>
        <p:spPr>
          <a:xfrm>
            <a:off x="1099037" y="1525151"/>
            <a:ext cx="10717823" cy="4832092"/>
          </a:xfrm>
          <a:prstGeom prst="rect">
            <a:avLst/>
          </a:prstGeom>
        </p:spPr>
        <p:txBody>
          <a:bodyPr wrap="square">
            <a:spAutoFit/>
          </a:bodyPr>
          <a:lstStyle/>
          <a:p>
            <a:r>
              <a:rPr lang="zh-TW" altLang="en-US" sz="2800" dirty="0"/>
              <a:t>由於地熱資源的開發，受環境先決條件之限制頗多，且開發過程中易造成環境污染，相對的其研究困難度也較大，因此即使在能源多仰賴國外進口的台灣，地熱發電還是較少被考慮，其最主要的缺點如下：</a:t>
            </a:r>
          </a:p>
          <a:p>
            <a:endParaRPr lang="zh-TW" altLang="en-US" sz="2800" dirty="0"/>
          </a:p>
          <a:p>
            <a:r>
              <a:rPr lang="zh-TW" altLang="en-US" sz="2800" dirty="0"/>
              <a:t>初設成本高：開發初期的探勘、鑽井之費用極高，且所需相關技術之門檻皆極為嚴苛。供應源位置掌握不易，且持續供應量之穩定度難以精確計算。可能需要挖深井才能有足夠的溫度。</a:t>
            </a:r>
          </a:p>
          <a:p>
            <a:r>
              <a:rPr lang="zh-TW" altLang="en-US" sz="2800" dirty="0"/>
              <a:t>技術要求高：例如抗腐蝕的管線會提高投資成本。</a:t>
            </a:r>
          </a:p>
          <a:p>
            <a:r>
              <a:rPr lang="zh-TW" altLang="en-US" sz="2800" dirty="0"/>
              <a:t>環境負荷大：挖鑿地熱井將破壞地表自然景觀並影響生態，對土地使用造成影響。</a:t>
            </a:r>
          </a:p>
        </p:txBody>
      </p:sp>
      <p:sp>
        <p:nvSpPr>
          <p:cNvPr id="5" name="文字方塊 4"/>
          <p:cNvSpPr txBox="1"/>
          <p:nvPr/>
        </p:nvSpPr>
        <p:spPr>
          <a:xfrm>
            <a:off x="1099037" y="1001931"/>
            <a:ext cx="1261884" cy="523220"/>
          </a:xfrm>
          <a:prstGeom prst="rect">
            <a:avLst/>
          </a:prstGeom>
          <a:noFill/>
        </p:spPr>
        <p:txBody>
          <a:bodyPr wrap="none" rtlCol="0">
            <a:spAutoFit/>
          </a:bodyPr>
          <a:lstStyle/>
          <a:p>
            <a:r>
              <a:rPr lang="zh-TW" altLang="en-US" sz="2800" dirty="0"/>
              <a:t>缺點：</a:t>
            </a:r>
          </a:p>
        </p:txBody>
      </p:sp>
    </p:spTree>
    <p:extLst>
      <p:ext uri="{BB962C8B-B14F-4D97-AF65-F5344CB8AC3E}">
        <p14:creationId xmlns:p14="http://schemas.microsoft.com/office/powerpoint/2010/main" val="3457433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99037" y="3254311"/>
            <a:ext cx="9926516" cy="1384995"/>
          </a:xfrm>
          <a:prstGeom prst="rect">
            <a:avLst/>
          </a:prstGeom>
        </p:spPr>
        <p:txBody>
          <a:bodyPr wrap="square">
            <a:spAutoFit/>
          </a:bodyPr>
          <a:lstStyle/>
          <a:p>
            <a:r>
              <a:rPr lang="zh-TW" altLang="en-US" sz="2800" dirty="0"/>
              <a:t>工安管理風險高：發電時之蒸汽中可能帶有毒性氣體，熱水中也可能溶有重金屬等有害物質，對環境將造成污染；若曝露量高，工作人員甚至有遭受危害之虞。</a:t>
            </a:r>
          </a:p>
        </p:txBody>
      </p:sp>
      <p:sp>
        <p:nvSpPr>
          <p:cNvPr id="5" name="標題 1"/>
          <p:cNvSpPr>
            <a:spLocks noGrp="1"/>
          </p:cNvSpPr>
          <p:nvPr>
            <p:ph type="title"/>
          </p:nvPr>
        </p:nvSpPr>
        <p:spPr>
          <a:xfrm>
            <a:off x="967154" y="800312"/>
            <a:ext cx="9601200" cy="1485900"/>
          </a:xfrm>
        </p:spPr>
        <p:txBody>
          <a:bodyPr/>
          <a:lstStyle/>
          <a:p>
            <a:r>
              <a:rPr lang="zh-TW" altLang="en-US" dirty="0"/>
              <a:t>地熱能的優缺點</a:t>
            </a:r>
            <a:br>
              <a:rPr lang="zh-TW" altLang="en-US" dirty="0"/>
            </a:br>
            <a:endParaRPr lang="zh-TW" altLang="en-US" dirty="0"/>
          </a:p>
        </p:txBody>
      </p:sp>
      <p:sp>
        <p:nvSpPr>
          <p:cNvPr id="6" name="文字方塊 5"/>
          <p:cNvSpPr txBox="1"/>
          <p:nvPr/>
        </p:nvSpPr>
        <p:spPr>
          <a:xfrm>
            <a:off x="1099037" y="1939205"/>
            <a:ext cx="1261884" cy="523220"/>
          </a:xfrm>
          <a:prstGeom prst="rect">
            <a:avLst/>
          </a:prstGeom>
          <a:noFill/>
        </p:spPr>
        <p:txBody>
          <a:bodyPr wrap="none" rtlCol="0">
            <a:spAutoFit/>
          </a:bodyPr>
          <a:lstStyle/>
          <a:p>
            <a:r>
              <a:rPr lang="zh-TW" altLang="en-US" sz="2800" dirty="0"/>
              <a:t>缺點：</a:t>
            </a:r>
          </a:p>
        </p:txBody>
      </p:sp>
    </p:spTree>
    <p:extLst>
      <p:ext uri="{BB962C8B-B14F-4D97-AF65-F5344CB8AC3E}">
        <p14:creationId xmlns:p14="http://schemas.microsoft.com/office/powerpoint/2010/main" val="2592120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E8F427-C9CD-2740-8E3E-0DC9461C55BD}"/>
              </a:ext>
            </a:extLst>
          </p:cNvPr>
          <p:cNvSpPr>
            <a:spLocks noGrp="1"/>
          </p:cNvSpPr>
          <p:nvPr>
            <p:ph type="title"/>
          </p:nvPr>
        </p:nvSpPr>
        <p:spPr>
          <a:xfrm>
            <a:off x="1371600" y="355254"/>
            <a:ext cx="9601200" cy="1485900"/>
          </a:xfrm>
        </p:spPr>
        <p:txBody>
          <a:bodyPr/>
          <a:lstStyle/>
          <a:p>
            <a:r>
              <a:rPr lang="zh-TW" altLang="en-US" dirty="0"/>
              <a:t>生質能發電原理</a:t>
            </a:r>
            <a:r>
              <a:rPr lang="en-US" altLang="zh-TW" dirty="0"/>
              <a:t>—</a:t>
            </a:r>
            <a:br>
              <a:rPr lang="en-US" altLang="zh-TW" dirty="0"/>
            </a:br>
            <a:r>
              <a:rPr lang="zh-CN" altLang="en-US" dirty="0"/>
              <a:t>認識生質物與生質能</a:t>
            </a:r>
            <a:endParaRPr kumimoji="1" lang="zh-TW" altLang="en-US" dirty="0"/>
          </a:p>
        </p:txBody>
      </p:sp>
      <p:sp>
        <p:nvSpPr>
          <p:cNvPr id="3" name="內容版面配置區 2">
            <a:extLst>
              <a:ext uri="{FF2B5EF4-FFF2-40B4-BE49-F238E27FC236}">
                <a16:creationId xmlns:a16="http://schemas.microsoft.com/office/drawing/2014/main" id="{215EE911-0693-1B4B-A3A8-6188D0BF115B}"/>
              </a:ext>
            </a:extLst>
          </p:cNvPr>
          <p:cNvSpPr>
            <a:spLocks noGrp="1"/>
          </p:cNvSpPr>
          <p:nvPr>
            <p:ph idx="1"/>
          </p:nvPr>
        </p:nvSpPr>
        <p:spPr>
          <a:xfrm>
            <a:off x="1371600" y="1841154"/>
            <a:ext cx="9601200" cy="3581400"/>
          </a:xfrm>
        </p:spPr>
        <p:txBody>
          <a:bodyPr>
            <a:normAutofit/>
          </a:bodyPr>
          <a:lstStyle/>
          <a:p>
            <a:r>
              <a:rPr lang="zh-CN" altLang="en-US" sz="2800" dirty="0"/>
              <a:t>生質物：</a:t>
            </a:r>
            <a:r>
              <a:rPr lang="zh-TW" altLang="en-US" sz="2800" dirty="0"/>
              <a:t>係指生物產出的有機物質</a:t>
            </a:r>
            <a:endParaRPr lang="en-US" altLang="zh-TW" sz="2800" dirty="0"/>
          </a:p>
          <a:p>
            <a:pPr marL="0" indent="0">
              <a:buNone/>
            </a:pPr>
            <a:r>
              <a:rPr lang="zh-TW" altLang="en-US" sz="2800" dirty="0"/>
              <a:t>如作為生質燃料可分為</a:t>
            </a:r>
            <a:r>
              <a:rPr lang="zh-TW" altLang="en-US" sz="2800" u="sng" dirty="0"/>
              <a:t>能源作物</a:t>
            </a:r>
            <a:r>
              <a:rPr lang="zh-TW" altLang="en-US" sz="2800" dirty="0"/>
              <a:t>或</a:t>
            </a:r>
            <a:r>
              <a:rPr lang="zh-TW" altLang="en-US" sz="2800" u="sng" dirty="0"/>
              <a:t>生質廢棄物</a:t>
            </a:r>
            <a:endParaRPr kumimoji="1" lang="zh-TW" altLang="en-US" sz="3600" u="sng" dirty="0"/>
          </a:p>
        </p:txBody>
      </p:sp>
      <p:pic>
        <p:nvPicPr>
          <p:cNvPr id="5" name="圖片 4">
            <a:extLst>
              <a:ext uri="{FF2B5EF4-FFF2-40B4-BE49-F238E27FC236}">
                <a16:creationId xmlns:a16="http://schemas.microsoft.com/office/drawing/2014/main" id="{591E2B65-2376-874D-A149-B7B85C9ED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925" y="2912188"/>
            <a:ext cx="3763364" cy="3839944"/>
          </a:xfrm>
          <a:prstGeom prst="rect">
            <a:avLst/>
          </a:prstGeom>
        </p:spPr>
      </p:pic>
      <p:pic>
        <p:nvPicPr>
          <p:cNvPr id="7" name="圖片 6">
            <a:extLst>
              <a:ext uri="{FF2B5EF4-FFF2-40B4-BE49-F238E27FC236}">
                <a16:creationId xmlns:a16="http://schemas.microsoft.com/office/drawing/2014/main" id="{7B336171-A42C-6E45-8DBE-8B43C71C8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816" y="2956167"/>
            <a:ext cx="3773927" cy="1875993"/>
          </a:xfrm>
          <a:prstGeom prst="rect">
            <a:avLst/>
          </a:prstGeom>
        </p:spPr>
      </p:pic>
      <p:pic>
        <p:nvPicPr>
          <p:cNvPr id="9" name="圖片 8">
            <a:extLst>
              <a:ext uri="{FF2B5EF4-FFF2-40B4-BE49-F238E27FC236}">
                <a16:creationId xmlns:a16="http://schemas.microsoft.com/office/drawing/2014/main" id="{508C0AFD-90AB-3349-8EBD-3C7A4BA121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816" y="4832160"/>
            <a:ext cx="3770399" cy="1874239"/>
          </a:xfrm>
          <a:prstGeom prst="rect">
            <a:avLst/>
          </a:prstGeom>
        </p:spPr>
      </p:pic>
      <p:pic>
        <p:nvPicPr>
          <p:cNvPr id="11" name="圖片 10">
            <a:extLst>
              <a:ext uri="{FF2B5EF4-FFF2-40B4-BE49-F238E27FC236}">
                <a16:creationId xmlns:a16="http://schemas.microsoft.com/office/drawing/2014/main" id="{A634C6A1-8B4B-974A-BFF4-74FDAAFB99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2827" y="3930321"/>
            <a:ext cx="3628452" cy="1803678"/>
          </a:xfrm>
          <a:prstGeom prst="rect">
            <a:avLst/>
          </a:prstGeom>
        </p:spPr>
      </p:pic>
      <p:sp>
        <p:nvSpPr>
          <p:cNvPr id="12" name="文字方塊 11">
            <a:extLst>
              <a:ext uri="{FF2B5EF4-FFF2-40B4-BE49-F238E27FC236}">
                <a16:creationId xmlns:a16="http://schemas.microsoft.com/office/drawing/2014/main" id="{91BDABE5-7F2E-BE49-BB58-6CCCDDC0A6AC}"/>
              </a:ext>
            </a:extLst>
          </p:cNvPr>
          <p:cNvSpPr txBox="1"/>
          <p:nvPr/>
        </p:nvSpPr>
        <p:spPr>
          <a:xfrm>
            <a:off x="2006927" y="4570550"/>
            <a:ext cx="1620957" cy="523220"/>
          </a:xfrm>
          <a:prstGeom prst="rect">
            <a:avLst/>
          </a:prstGeom>
          <a:noFill/>
        </p:spPr>
        <p:txBody>
          <a:bodyPr wrap="none" rtlCol="0">
            <a:spAutoFit/>
          </a:bodyPr>
          <a:lstStyle/>
          <a:p>
            <a:r>
              <a:rPr lang="zh-TW" altLang="en-US" sz="2800" u="sng" dirty="0">
                <a:solidFill>
                  <a:srgbClr val="FF0000"/>
                </a:solidFill>
              </a:rPr>
              <a:t>能源作物</a:t>
            </a:r>
            <a:endParaRPr kumimoji="1" lang="zh-TW" altLang="en-US" sz="2800" dirty="0">
              <a:solidFill>
                <a:srgbClr val="FF0000"/>
              </a:solidFill>
            </a:endParaRPr>
          </a:p>
        </p:txBody>
      </p:sp>
      <p:sp>
        <p:nvSpPr>
          <p:cNvPr id="13" name="文字方塊 12">
            <a:extLst>
              <a:ext uri="{FF2B5EF4-FFF2-40B4-BE49-F238E27FC236}">
                <a16:creationId xmlns:a16="http://schemas.microsoft.com/office/drawing/2014/main" id="{3E522999-3409-A14D-A8AA-C0ED0B4491DC}"/>
              </a:ext>
            </a:extLst>
          </p:cNvPr>
          <p:cNvSpPr txBox="1"/>
          <p:nvPr/>
        </p:nvSpPr>
        <p:spPr>
          <a:xfrm>
            <a:off x="9166222" y="4565467"/>
            <a:ext cx="1980029" cy="523220"/>
          </a:xfrm>
          <a:prstGeom prst="rect">
            <a:avLst/>
          </a:prstGeom>
          <a:noFill/>
        </p:spPr>
        <p:txBody>
          <a:bodyPr wrap="none" rtlCol="0">
            <a:spAutoFit/>
          </a:bodyPr>
          <a:lstStyle/>
          <a:p>
            <a:r>
              <a:rPr lang="zh-TW" altLang="en-US" sz="2800" u="sng" dirty="0">
                <a:solidFill>
                  <a:srgbClr val="FF0000"/>
                </a:solidFill>
              </a:rPr>
              <a:t>生質廢棄物</a:t>
            </a:r>
            <a:endParaRPr kumimoji="1" lang="zh-TW" altLang="en-US" sz="2800" dirty="0">
              <a:solidFill>
                <a:srgbClr val="FF0000"/>
              </a:solidFill>
            </a:endParaRPr>
          </a:p>
        </p:txBody>
      </p:sp>
      <p:sp>
        <p:nvSpPr>
          <p:cNvPr id="14" name="矩形 13">
            <a:extLst>
              <a:ext uri="{FF2B5EF4-FFF2-40B4-BE49-F238E27FC236}">
                <a16:creationId xmlns:a16="http://schemas.microsoft.com/office/drawing/2014/main" id="{84EB1894-4D07-F14A-957E-B8680D6B3D8B}"/>
              </a:ext>
            </a:extLst>
          </p:cNvPr>
          <p:cNvSpPr/>
          <p:nvPr/>
        </p:nvSpPr>
        <p:spPr>
          <a:xfrm>
            <a:off x="3203951" y="6117521"/>
            <a:ext cx="4946337" cy="646331"/>
          </a:xfrm>
          <a:prstGeom prst="rect">
            <a:avLst/>
          </a:prstGeom>
        </p:spPr>
        <p:txBody>
          <a:bodyPr wrap="square">
            <a:spAutoFit/>
          </a:bodyPr>
          <a:lstStyle/>
          <a:p>
            <a:r>
              <a:rPr lang="zh-TW" altLang="en-US" dirty="0"/>
              <a:t>https://service.taipower.com.tw/greennet/sustainable/new-energy/biomass-energy</a:t>
            </a:r>
          </a:p>
        </p:txBody>
      </p:sp>
    </p:spTree>
    <p:extLst>
      <p:ext uri="{BB962C8B-B14F-4D97-AF65-F5344CB8AC3E}">
        <p14:creationId xmlns:p14="http://schemas.microsoft.com/office/powerpoint/2010/main" val="1818715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E8F427-C9CD-2740-8E3E-0DC9461C55BD}"/>
              </a:ext>
            </a:extLst>
          </p:cNvPr>
          <p:cNvSpPr>
            <a:spLocks noGrp="1"/>
          </p:cNvSpPr>
          <p:nvPr>
            <p:ph type="title"/>
          </p:nvPr>
        </p:nvSpPr>
        <p:spPr/>
        <p:txBody>
          <a:bodyPr/>
          <a:lstStyle/>
          <a:p>
            <a:r>
              <a:rPr lang="zh-TW" altLang="en-US" dirty="0"/>
              <a:t>生質能發電原理</a:t>
            </a:r>
            <a:r>
              <a:rPr lang="en-US" altLang="zh-TW" dirty="0"/>
              <a:t>—</a:t>
            </a:r>
            <a:br>
              <a:rPr lang="en-US" altLang="zh-TW" dirty="0"/>
            </a:br>
            <a:r>
              <a:rPr lang="zh-CN" altLang="en-US" dirty="0"/>
              <a:t>認識生質物與生質能</a:t>
            </a:r>
            <a:endParaRPr kumimoji="1" lang="zh-TW" altLang="en-US" dirty="0"/>
          </a:p>
        </p:txBody>
      </p:sp>
      <p:sp>
        <p:nvSpPr>
          <p:cNvPr id="3" name="內容版面配置區 2">
            <a:extLst>
              <a:ext uri="{FF2B5EF4-FFF2-40B4-BE49-F238E27FC236}">
                <a16:creationId xmlns:a16="http://schemas.microsoft.com/office/drawing/2014/main" id="{215EE911-0693-1B4B-A3A8-6188D0BF115B}"/>
              </a:ext>
            </a:extLst>
          </p:cNvPr>
          <p:cNvSpPr>
            <a:spLocks noGrp="1"/>
          </p:cNvSpPr>
          <p:nvPr>
            <p:ph idx="1"/>
          </p:nvPr>
        </p:nvSpPr>
        <p:spPr/>
        <p:txBody>
          <a:bodyPr>
            <a:normAutofit/>
          </a:bodyPr>
          <a:lstStyle/>
          <a:p>
            <a:r>
              <a:rPr lang="zh-CN" altLang="en-US" sz="2800" dirty="0"/>
              <a:t>生質能：</a:t>
            </a:r>
            <a:r>
              <a:rPr lang="zh-TW" altLang="en-US" sz="2800" dirty="0"/>
              <a:t>係指利用生質物（</a:t>
            </a:r>
            <a:r>
              <a:rPr lang="en" altLang="zh-TW" sz="2800" dirty="0"/>
              <a:t>Biomass</a:t>
            </a:r>
            <a:r>
              <a:rPr lang="zh-TW" altLang="en" sz="2800" dirty="0"/>
              <a:t>）</a:t>
            </a:r>
            <a:r>
              <a:rPr lang="zh-TW" altLang="en-US" sz="2800" dirty="0"/>
              <a:t>直接或經轉化成為生質燃料（</a:t>
            </a:r>
            <a:r>
              <a:rPr lang="en" altLang="zh-TW" sz="2800" dirty="0"/>
              <a:t>Biofuel</a:t>
            </a:r>
            <a:r>
              <a:rPr lang="zh-TW" altLang="en" sz="2800" dirty="0"/>
              <a:t>）</a:t>
            </a:r>
            <a:r>
              <a:rPr lang="zh-TW" altLang="en-US" sz="2800" dirty="0"/>
              <a:t>燃燒所獲得電、熱及動能形式之再生能源。</a:t>
            </a:r>
            <a:endParaRPr lang="en-US" altLang="zh-TW" sz="2800" dirty="0"/>
          </a:p>
          <a:p>
            <a:pPr marL="0" indent="0">
              <a:buNone/>
            </a:pPr>
            <a:endParaRPr kumimoji="1" lang="zh-TW" altLang="en-US" sz="2800" dirty="0"/>
          </a:p>
        </p:txBody>
      </p:sp>
      <p:pic>
        <p:nvPicPr>
          <p:cNvPr id="5" name="圖片 4">
            <a:extLst>
              <a:ext uri="{FF2B5EF4-FFF2-40B4-BE49-F238E27FC236}">
                <a16:creationId xmlns:a16="http://schemas.microsoft.com/office/drawing/2014/main" id="{77BF42F5-17E1-E543-8EF2-B4742533B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3945" y="3786474"/>
            <a:ext cx="2164834" cy="2080926"/>
          </a:xfrm>
          <a:prstGeom prst="rect">
            <a:avLst/>
          </a:prstGeom>
        </p:spPr>
      </p:pic>
      <p:pic>
        <p:nvPicPr>
          <p:cNvPr id="7" name="圖片 6">
            <a:extLst>
              <a:ext uri="{FF2B5EF4-FFF2-40B4-BE49-F238E27FC236}">
                <a16:creationId xmlns:a16="http://schemas.microsoft.com/office/drawing/2014/main" id="{9D4BBAC8-320D-A148-BC96-05C2CE0BA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7165" y="3786474"/>
            <a:ext cx="2218232" cy="2132254"/>
          </a:xfrm>
          <a:prstGeom prst="rect">
            <a:avLst/>
          </a:prstGeom>
        </p:spPr>
      </p:pic>
      <p:pic>
        <p:nvPicPr>
          <p:cNvPr id="9" name="圖片 8">
            <a:extLst>
              <a:ext uri="{FF2B5EF4-FFF2-40B4-BE49-F238E27FC236}">
                <a16:creationId xmlns:a16="http://schemas.microsoft.com/office/drawing/2014/main" id="{A3D49A05-4580-8D42-B951-A06FDC02F1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0089" y="3718505"/>
            <a:ext cx="2288942" cy="2200223"/>
          </a:xfrm>
          <a:prstGeom prst="rect">
            <a:avLst/>
          </a:prstGeom>
        </p:spPr>
      </p:pic>
      <p:sp>
        <p:nvSpPr>
          <p:cNvPr id="10" name="矩形 9">
            <a:extLst>
              <a:ext uri="{FF2B5EF4-FFF2-40B4-BE49-F238E27FC236}">
                <a16:creationId xmlns:a16="http://schemas.microsoft.com/office/drawing/2014/main" id="{DD8C0068-7BB2-8A4F-9595-FBAD10F55F57}"/>
              </a:ext>
            </a:extLst>
          </p:cNvPr>
          <p:cNvSpPr/>
          <p:nvPr/>
        </p:nvSpPr>
        <p:spPr>
          <a:xfrm>
            <a:off x="3203951" y="6117521"/>
            <a:ext cx="4946337" cy="646331"/>
          </a:xfrm>
          <a:prstGeom prst="rect">
            <a:avLst/>
          </a:prstGeom>
        </p:spPr>
        <p:txBody>
          <a:bodyPr wrap="square">
            <a:spAutoFit/>
          </a:bodyPr>
          <a:lstStyle/>
          <a:p>
            <a:r>
              <a:rPr lang="zh-TW" altLang="en-US" dirty="0"/>
              <a:t>https://service.taipower.com.tw/greennet/sustainable/new-energy/biomass-energy</a:t>
            </a:r>
          </a:p>
        </p:txBody>
      </p:sp>
    </p:spTree>
    <p:extLst>
      <p:ext uri="{BB962C8B-B14F-4D97-AF65-F5344CB8AC3E}">
        <p14:creationId xmlns:p14="http://schemas.microsoft.com/office/powerpoint/2010/main" val="3303473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26826" y="329689"/>
            <a:ext cx="9601200" cy="1485900"/>
          </a:xfrm>
        </p:spPr>
        <p:txBody>
          <a:bodyPr/>
          <a:lstStyle/>
          <a:p>
            <a:r>
              <a:rPr lang="zh-TW" altLang="en-US" dirty="0"/>
              <a:t>地熱發電原理與開採方法</a:t>
            </a:r>
            <a:r>
              <a:rPr lang="en-US" altLang="zh-TW" dirty="0"/>
              <a:t>--</a:t>
            </a:r>
            <a:br>
              <a:rPr lang="en-US" altLang="zh-TW" dirty="0"/>
            </a:br>
            <a:r>
              <a:rPr lang="zh-TW" altLang="en-US" dirty="0"/>
              <a:t>地熱能來源</a:t>
            </a:r>
          </a:p>
        </p:txBody>
      </p:sp>
      <p:sp>
        <p:nvSpPr>
          <p:cNvPr id="4" name="矩形 3"/>
          <p:cNvSpPr/>
          <p:nvPr/>
        </p:nvSpPr>
        <p:spPr>
          <a:xfrm>
            <a:off x="1371600" y="5237929"/>
            <a:ext cx="4134465" cy="523220"/>
          </a:xfrm>
          <a:prstGeom prst="rect">
            <a:avLst/>
          </a:prstGeom>
        </p:spPr>
        <p:txBody>
          <a:bodyPr wrap="none">
            <a:spAutoFit/>
          </a:bodyPr>
          <a:lstStyle/>
          <a:p>
            <a:r>
              <a:rPr lang="zh-TW" altLang="en-US" sz="2800" dirty="0"/>
              <a:t>地球誕生時的摩擦和引力</a:t>
            </a:r>
          </a:p>
        </p:txBody>
      </p:sp>
      <p:sp>
        <p:nvSpPr>
          <p:cNvPr id="5" name="矩形 4"/>
          <p:cNvSpPr/>
          <p:nvPr/>
        </p:nvSpPr>
        <p:spPr>
          <a:xfrm>
            <a:off x="6011009" y="5237929"/>
            <a:ext cx="6096000" cy="1384995"/>
          </a:xfrm>
          <a:prstGeom prst="rect">
            <a:avLst/>
          </a:prstGeom>
        </p:spPr>
        <p:txBody>
          <a:bodyPr>
            <a:spAutoFit/>
          </a:bodyPr>
          <a:lstStyle/>
          <a:p>
            <a:r>
              <a:rPr lang="zh-TW" altLang="en-US" sz="2800" b="1" dirty="0"/>
              <a:t>放射性同位素衰變：</a:t>
            </a:r>
            <a:endParaRPr lang="en-US" altLang="zh-TW" sz="2800" b="1" dirty="0"/>
          </a:p>
          <a:p>
            <a:r>
              <a:rPr lang="zh-TW" altLang="en-US" sz="2800" dirty="0"/>
              <a:t>地核和地函中含有如鉀</a:t>
            </a:r>
            <a:r>
              <a:rPr lang="en-US" altLang="zh-TW" sz="2800" dirty="0"/>
              <a:t>-40</a:t>
            </a:r>
            <a:r>
              <a:rPr lang="zh-TW" altLang="en-US" sz="2800" dirty="0"/>
              <a:t>和釷</a:t>
            </a:r>
            <a:r>
              <a:rPr lang="en-US" altLang="zh-TW" sz="2800" dirty="0"/>
              <a:t>-232</a:t>
            </a:r>
            <a:r>
              <a:rPr lang="zh-TW" altLang="en-US" sz="2800" dirty="0"/>
              <a:t>等放射性同位素。</a:t>
            </a:r>
          </a:p>
        </p:txBody>
      </p:sp>
      <p:pic>
        <p:nvPicPr>
          <p:cNvPr id="3" name="圖片 2">
            <a:extLst>
              <a:ext uri="{FF2B5EF4-FFF2-40B4-BE49-F238E27FC236}">
                <a16:creationId xmlns:a16="http://schemas.microsoft.com/office/drawing/2014/main" id="{1A636804-1BBB-1B4A-A417-34A241115F69}"/>
              </a:ext>
            </a:extLst>
          </p:cNvPr>
          <p:cNvPicPr>
            <a:picLocks noChangeAspect="1"/>
          </p:cNvPicPr>
          <p:nvPr/>
        </p:nvPicPr>
        <p:blipFill>
          <a:blip r:embed="rId2"/>
          <a:stretch>
            <a:fillRect/>
          </a:stretch>
        </p:blipFill>
        <p:spPr>
          <a:xfrm>
            <a:off x="824459" y="1924883"/>
            <a:ext cx="4817672" cy="3203752"/>
          </a:xfrm>
          <a:prstGeom prst="rect">
            <a:avLst/>
          </a:prstGeom>
        </p:spPr>
      </p:pic>
      <p:sp>
        <p:nvSpPr>
          <p:cNvPr id="6" name="矩形 5">
            <a:extLst>
              <a:ext uri="{FF2B5EF4-FFF2-40B4-BE49-F238E27FC236}">
                <a16:creationId xmlns:a16="http://schemas.microsoft.com/office/drawing/2014/main" id="{39C2897C-BA16-1746-A97A-0EF6F4A8233A}"/>
              </a:ext>
            </a:extLst>
          </p:cNvPr>
          <p:cNvSpPr/>
          <p:nvPr/>
        </p:nvSpPr>
        <p:spPr>
          <a:xfrm>
            <a:off x="824459" y="5721387"/>
            <a:ext cx="4681606" cy="923330"/>
          </a:xfrm>
          <a:prstGeom prst="rect">
            <a:avLst/>
          </a:prstGeom>
        </p:spPr>
        <p:txBody>
          <a:bodyPr wrap="square">
            <a:spAutoFit/>
          </a:bodyPr>
          <a:lstStyle/>
          <a:p>
            <a:r>
              <a:rPr lang="zh-TW" altLang="en-US" dirty="0"/>
              <a:t>https://upload.wikimedia.org/wikipedia/commons/thumb/e/e8/Protoplanetary_disk.jpg/400px-Protoplanetary_disk.jpg</a:t>
            </a:r>
          </a:p>
        </p:txBody>
      </p:sp>
      <p:pic>
        <p:nvPicPr>
          <p:cNvPr id="7" name="圖片 6">
            <a:extLst>
              <a:ext uri="{FF2B5EF4-FFF2-40B4-BE49-F238E27FC236}">
                <a16:creationId xmlns:a16="http://schemas.microsoft.com/office/drawing/2014/main" id="{F0AC9497-AEC2-C347-A0A7-2A048174FA06}"/>
              </a:ext>
            </a:extLst>
          </p:cNvPr>
          <p:cNvPicPr>
            <a:picLocks noChangeAspect="1"/>
          </p:cNvPicPr>
          <p:nvPr/>
        </p:nvPicPr>
        <p:blipFill>
          <a:blip r:embed="rId3"/>
          <a:stretch>
            <a:fillRect/>
          </a:stretch>
        </p:blipFill>
        <p:spPr>
          <a:xfrm>
            <a:off x="8141324" y="519395"/>
            <a:ext cx="3715895" cy="4935173"/>
          </a:xfrm>
          <a:prstGeom prst="rect">
            <a:avLst/>
          </a:prstGeom>
        </p:spPr>
      </p:pic>
      <p:sp>
        <p:nvSpPr>
          <p:cNvPr id="8" name="矩形 7">
            <a:extLst>
              <a:ext uri="{FF2B5EF4-FFF2-40B4-BE49-F238E27FC236}">
                <a16:creationId xmlns:a16="http://schemas.microsoft.com/office/drawing/2014/main" id="{A424D30E-7F65-8A40-9212-13141ED0FCC2}"/>
              </a:ext>
            </a:extLst>
          </p:cNvPr>
          <p:cNvSpPr/>
          <p:nvPr/>
        </p:nvSpPr>
        <p:spPr>
          <a:xfrm>
            <a:off x="6011009" y="1265092"/>
            <a:ext cx="2869548" cy="2585323"/>
          </a:xfrm>
          <a:prstGeom prst="rect">
            <a:avLst/>
          </a:prstGeom>
        </p:spPr>
        <p:txBody>
          <a:bodyPr wrap="square">
            <a:spAutoFit/>
          </a:bodyPr>
          <a:lstStyle/>
          <a:p>
            <a:r>
              <a:rPr lang="zh-TW" altLang="en-US" dirty="0"/>
              <a:t>https://upload.wikimedia.org/wikipedia/commons/thumb/c/c1/Thorium_decay_chain_from_lead-212_to_lead-208.svg/640px-Thorium_decay_chain_from_lead-212_to_lead-208.svg.png</a:t>
            </a:r>
          </a:p>
        </p:txBody>
      </p:sp>
    </p:spTree>
    <p:extLst>
      <p:ext uri="{BB962C8B-B14F-4D97-AF65-F5344CB8AC3E}">
        <p14:creationId xmlns:p14="http://schemas.microsoft.com/office/powerpoint/2010/main" val="66637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1927F-847C-B84A-BBDC-99716BA91234}"/>
              </a:ext>
            </a:extLst>
          </p:cNvPr>
          <p:cNvSpPr>
            <a:spLocks noGrp="1"/>
          </p:cNvSpPr>
          <p:nvPr>
            <p:ph type="title"/>
          </p:nvPr>
        </p:nvSpPr>
        <p:spPr>
          <a:xfrm>
            <a:off x="1011836" y="251085"/>
            <a:ext cx="9601200" cy="1485900"/>
          </a:xfrm>
        </p:spPr>
        <p:txBody>
          <a:bodyPr/>
          <a:lstStyle/>
          <a:p>
            <a:r>
              <a:rPr lang="zh-TW" altLang="en-US" dirty="0"/>
              <a:t>生質能發電原理</a:t>
            </a:r>
            <a:r>
              <a:rPr lang="en-US" altLang="zh-TW" dirty="0"/>
              <a:t>—</a:t>
            </a:r>
            <a:br>
              <a:rPr lang="en-US" altLang="zh-TW" dirty="0"/>
            </a:br>
            <a:r>
              <a:rPr lang="zh-CN" altLang="en-US" dirty="0"/>
              <a:t>各式技術介紹</a:t>
            </a:r>
            <a:endParaRPr kumimoji="1" lang="zh-TW" altLang="en-US" dirty="0"/>
          </a:p>
        </p:txBody>
      </p:sp>
      <p:sp>
        <p:nvSpPr>
          <p:cNvPr id="5" name="矩形 4">
            <a:extLst>
              <a:ext uri="{FF2B5EF4-FFF2-40B4-BE49-F238E27FC236}">
                <a16:creationId xmlns:a16="http://schemas.microsoft.com/office/drawing/2014/main" id="{925402DC-B49D-984D-9C9C-BC867753DD3B}"/>
              </a:ext>
            </a:extLst>
          </p:cNvPr>
          <p:cNvSpPr/>
          <p:nvPr/>
        </p:nvSpPr>
        <p:spPr>
          <a:xfrm>
            <a:off x="1011836" y="1736985"/>
            <a:ext cx="10687987" cy="4401205"/>
          </a:xfrm>
          <a:prstGeom prst="rect">
            <a:avLst/>
          </a:prstGeom>
        </p:spPr>
        <p:txBody>
          <a:bodyPr wrap="square">
            <a:spAutoFit/>
          </a:bodyPr>
          <a:lstStyle/>
          <a:p>
            <a:r>
              <a:rPr lang="zh-TW" altLang="en-US" sz="2800" dirty="0"/>
              <a:t>一、接燃燒技術</a:t>
            </a:r>
          </a:p>
          <a:p>
            <a:r>
              <a:rPr lang="zh-TW" altLang="en-US" sz="2800" dirty="0"/>
              <a:t>將廢棄物以直接燃燒方式產生熱能與電力，如焚化垃圾進行發電。</a:t>
            </a:r>
          </a:p>
          <a:p>
            <a:endParaRPr lang="zh-TW" altLang="en-US" sz="2800" dirty="0"/>
          </a:p>
          <a:p>
            <a:r>
              <a:rPr lang="zh-TW" altLang="en-US" sz="2800" dirty="0"/>
              <a:t>二、熱轉換技術</a:t>
            </a:r>
          </a:p>
          <a:p>
            <a:r>
              <a:rPr lang="zh-TW" altLang="en-US" sz="2800" dirty="0"/>
              <a:t>將廢棄物利用企劃與裂解等熱轉換程序產生合成燃油或燃氣，作為燃燒與發電設備之燃料。</a:t>
            </a:r>
          </a:p>
          <a:p>
            <a:endParaRPr lang="zh-TW" altLang="en-US" sz="2800" dirty="0"/>
          </a:p>
          <a:p>
            <a:r>
              <a:rPr lang="zh-TW" altLang="en-US" sz="2800" dirty="0"/>
              <a:t>三、化學/生物轉換技術</a:t>
            </a:r>
          </a:p>
          <a:p>
            <a:r>
              <a:rPr lang="zh-TW" altLang="en-US" sz="2800" dirty="0"/>
              <a:t>經發酵、酯化等化學或生物轉換程序已產生沼氣、生質酒精、生質柴油、氫氣等，作為引擎、發電機或燃料電池的燃料。</a:t>
            </a:r>
          </a:p>
        </p:txBody>
      </p:sp>
      <p:sp>
        <p:nvSpPr>
          <p:cNvPr id="6" name="矩形 5">
            <a:extLst>
              <a:ext uri="{FF2B5EF4-FFF2-40B4-BE49-F238E27FC236}">
                <a16:creationId xmlns:a16="http://schemas.microsoft.com/office/drawing/2014/main" id="{630F3D65-F447-1947-A0D8-F9EBDBC26632}"/>
              </a:ext>
            </a:extLst>
          </p:cNvPr>
          <p:cNvSpPr/>
          <p:nvPr/>
        </p:nvSpPr>
        <p:spPr>
          <a:xfrm>
            <a:off x="5707505" y="6345780"/>
            <a:ext cx="6778053" cy="369332"/>
          </a:xfrm>
          <a:prstGeom prst="rect">
            <a:avLst/>
          </a:prstGeom>
        </p:spPr>
        <p:txBody>
          <a:bodyPr wrap="square">
            <a:spAutoFit/>
          </a:bodyPr>
          <a:lstStyle/>
          <a:p>
            <a:r>
              <a:rPr lang="zh-TW" altLang="en-US" dirty="0"/>
              <a:t>https://www.re.org.tw/knowledge/more.aspx?cid=202&amp;id=698</a:t>
            </a:r>
          </a:p>
        </p:txBody>
      </p:sp>
    </p:spTree>
    <p:extLst>
      <p:ext uri="{BB962C8B-B14F-4D97-AF65-F5344CB8AC3E}">
        <p14:creationId xmlns:p14="http://schemas.microsoft.com/office/powerpoint/2010/main" val="27374029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87E8EF-4E50-4940-8648-7A7D4094D4E0}"/>
              </a:ext>
            </a:extLst>
          </p:cNvPr>
          <p:cNvSpPr>
            <a:spLocks noGrp="1"/>
          </p:cNvSpPr>
          <p:nvPr>
            <p:ph type="title"/>
          </p:nvPr>
        </p:nvSpPr>
        <p:spPr>
          <a:xfrm>
            <a:off x="906905" y="356016"/>
            <a:ext cx="9601200" cy="1485900"/>
          </a:xfrm>
        </p:spPr>
        <p:txBody>
          <a:bodyPr/>
          <a:lstStyle/>
          <a:p>
            <a:r>
              <a:rPr lang="zh-TW" altLang="en-US" dirty="0"/>
              <a:t>生質能發電原理</a:t>
            </a:r>
            <a:r>
              <a:rPr lang="en-US" altLang="zh-TW" dirty="0"/>
              <a:t>—</a:t>
            </a:r>
            <a:r>
              <a:rPr lang="zh-CN" altLang="en-US" dirty="0"/>
              <a:t>各式技術介紹</a:t>
            </a:r>
            <a:endParaRPr kumimoji="1" lang="zh-TW" altLang="en-US" dirty="0"/>
          </a:p>
        </p:txBody>
      </p:sp>
      <p:sp>
        <p:nvSpPr>
          <p:cNvPr id="4" name="矩形 3">
            <a:extLst>
              <a:ext uri="{FF2B5EF4-FFF2-40B4-BE49-F238E27FC236}">
                <a16:creationId xmlns:a16="http://schemas.microsoft.com/office/drawing/2014/main" id="{FC27A472-C6CE-7C47-86F5-AB711EF552FD}"/>
              </a:ext>
            </a:extLst>
          </p:cNvPr>
          <p:cNvSpPr/>
          <p:nvPr/>
        </p:nvSpPr>
        <p:spPr>
          <a:xfrm>
            <a:off x="906905" y="1178322"/>
            <a:ext cx="10638020" cy="1815882"/>
          </a:xfrm>
          <a:prstGeom prst="rect">
            <a:avLst/>
          </a:prstGeom>
        </p:spPr>
        <p:txBody>
          <a:bodyPr wrap="square">
            <a:spAutoFit/>
          </a:bodyPr>
          <a:lstStyle/>
          <a:p>
            <a:r>
              <a:rPr lang="zh-TW" altLang="en-US" sz="2800" dirty="0"/>
              <a:t>四、物理前處理技術</a:t>
            </a:r>
          </a:p>
          <a:p>
            <a:r>
              <a:rPr lang="zh-TW" altLang="en-US" sz="2800" dirty="0"/>
              <a:t>將廢棄物經破碎、分選、乾燥、混和添加劑及壓縮成形等過程而製成品質良好、易於運輸及儲存之</a:t>
            </a:r>
            <a:r>
              <a:rPr lang="zh-TW" altLang="en-US" sz="2800" u="sng" dirty="0"/>
              <a:t>第五類廢棄物</a:t>
            </a:r>
            <a:r>
              <a:rPr lang="zh-TW" altLang="en-US" sz="2800" dirty="0"/>
              <a:t>衍生燃料，作為鍋爐、水泥窯之燃料。</a:t>
            </a:r>
          </a:p>
        </p:txBody>
      </p:sp>
      <p:sp>
        <p:nvSpPr>
          <p:cNvPr id="5" name="矩形 4">
            <a:extLst>
              <a:ext uri="{FF2B5EF4-FFF2-40B4-BE49-F238E27FC236}">
                <a16:creationId xmlns:a16="http://schemas.microsoft.com/office/drawing/2014/main" id="{E6B89068-43A6-4345-B881-235B3A3B0810}"/>
              </a:ext>
            </a:extLst>
          </p:cNvPr>
          <p:cNvSpPr/>
          <p:nvPr/>
        </p:nvSpPr>
        <p:spPr>
          <a:xfrm>
            <a:off x="906905" y="3175682"/>
            <a:ext cx="10518098" cy="3539430"/>
          </a:xfrm>
          <a:prstGeom prst="rect">
            <a:avLst/>
          </a:prstGeom>
        </p:spPr>
        <p:txBody>
          <a:bodyPr wrap="square">
            <a:spAutoFit/>
          </a:bodyPr>
          <a:lstStyle/>
          <a:p>
            <a:r>
              <a:rPr lang="zh-TW" altLang="en-US" sz="2800" dirty="0"/>
              <a:t>第五類廢棄物衍生燃料(refuse derived fuel, RDF-5)是指將生質物進行破碎、分選、乾燥、混合添加劑及壓縮成形等過程而製成之錠型燃料，再供應終端能源設備使用。</a:t>
            </a:r>
          </a:p>
          <a:p>
            <a:endParaRPr lang="zh-TW" altLang="en-US" sz="2800" dirty="0"/>
          </a:p>
          <a:p>
            <a:r>
              <a:rPr lang="zh-TW" altLang="en-US" sz="2800" dirty="0"/>
              <a:t>第五類廢棄物衍生燃料特性</a:t>
            </a:r>
          </a:p>
          <a:p>
            <a:r>
              <a:rPr lang="zh-TW" altLang="en-US" sz="2800" dirty="0"/>
              <a:t>大小、熱值均勻(約為煤炭的三分之二)、易於運輸及儲存</a:t>
            </a:r>
          </a:p>
          <a:p>
            <a:r>
              <a:rPr lang="zh-TW" altLang="en-US" sz="2800" dirty="0"/>
              <a:t>常溫下可儲存六至十二個月不會腐化、可直接當作燃料，利用十分便利</a:t>
            </a:r>
          </a:p>
        </p:txBody>
      </p:sp>
      <p:sp>
        <p:nvSpPr>
          <p:cNvPr id="6" name="矩形 5">
            <a:extLst>
              <a:ext uri="{FF2B5EF4-FFF2-40B4-BE49-F238E27FC236}">
                <a16:creationId xmlns:a16="http://schemas.microsoft.com/office/drawing/2014/main" id="{4556C6D8-4BD4-344C-AADA-C3A0431047AD}"/>
              </a:ext>
            </a:extLst>
          </p:cNvPr>
          <p:cNvSpPr/>
          <p:nvPr/>
        </p:nvSpPr>
        <p:spPr>
          <a:xfrm>
            <a:off x="5707505" y="6345780"/>
            <a:ext cx="6778053" cy="369332"/>
          </a:xfrm>
          <a:prstGeom prst="rect">
            <a:avLst/>
          </a:prstGeom>
        </p:spPr>
        <p:txBody>
          <a:bodyPr wrap="square">
            <a:spAutoFit/>
          </a:bodyPr>
          <a:lstStyle/>
          <a:p>
            <a:r>
              <a:rPr lang="zh-TW" altLang="en-US" dirty="0"/>
              <a:t>https://www.re.org.tw/knowledge/more.aspx?cid=202&amp;id=698</a:t>
            </a:r>
          </a:p>
        </p:txBody>
      </p:sp>
    </p:spTree>
    <p:extLst>
      <p:ext uri="{BB962C8B-B14F-4D97-AF65-F5344CB8AC3E}">
        <p14:creationId xmlns:p14="http://schemas.microsoft.com/office/powerpoint/2010/main" val="2015663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14168DDE-7AC3-8049-9EC4-06489DA271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732" y="0"/>
            <a:ext cx="8206608" cy="6112213"/>
          </a:xfrm>
          <a:prstGeom prst="rect">
            <a:avLst/>
          </a:prstGeom>
        </p:spPr>
      </p:pic>
      <p:sp>
        <p:nvSpPr>
          <p:cNvPr id="10" name="矩形 9">
            <a:extLst>
              <a:ext uri="{FF2B5EF4-FFF2-40B4-BE49-F238E27FC236}">
                <a16:creationId xmlns:a16="http://schemas.microsoft.com/office/drawing/2014/main" id="{DC565728-A16D-1042-920C-281FBBC097DA}"/>
              </a:ext>
            </a:extLst>
          </p:cNvPr>
          <p:cNvSpPr/>
          <p:nvPr/>
        </p:nvSpPr>
        <p:spPr>
          <a:xfrm>
            <a:off x="1019331" y="6112213"/>
            <a:ext cx="11172669" cy="646331"/>
          </a:xfrm>
          <a:prstGeom prst="rect">
            <a:avLst/>
          </a:prstGeom>
        </p:spPr>
        <p:txBody>
          <a:bodyPr wrap="square">
            <a:spAutoFit/>
          </a:bodyPr>
          <a:lstStyle/>
          <a:p>
            <a:r>
              <a:rPr lang="zh-TW" altLang="en-US" dirty="0"/>
              <a:t>https://speakerdeck.com/learnenergy/tai-wan-sheng-zhi-neng-yuan-xian-kuang-yu-zhan-wang-wan-hao-peng-zu-chang?slide=19</a:t>
            </a:r>
          </a:p>
        </p:txBody>
      </p:sp>
    </p:spTree>
    <p:extLst>
      <p:ext uri="{BB962C8B-B14F-4D97-AF65-F5344CB8AC3E}">
        <p14:creationId xmlns:p14="http://schemas.microsoft.com/office/powerpoint/2010/main" val="2867823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A034F2-205D-5541-90BD-D4A3D5110293}"/>
              </a:ext>
            </a:extLst>
          </p:cNvPr>
          <p:cNvSpPr>
            <a:spLocks noGrp="1"/>
          </p:cNvSpPr>
          <p:nvPr>
            <p:ph type="title"/>
          </p:nvPr>
        </p:nvSpPr>
        <p:spPr>
          <a:xfrm>
            <a:off x="951875" y="281066"/>
            <a:ext cx="9601200" cy="1485900"/>
          </a:xfrm>
        </p:spPr>
        <p:txBody>
          <a:bodyPr/>
          <a:lstStyle/>
          <a:p>
            <a:r>
              <a:rPr lang="zh-TW" altLang="en-US" dirty="0"/>
              <a:t>台灣生質能發展</a:t>
            </a:r>
            <a:r>
              <a:rPr lang="en-US" altLang="zh-TW" dirty="0"/>
              <a:t>(2018)</a:t>
            </a:r>
            <a:br>
              <a:rPr lang="en-US" altLang="zh-TW" dirty="0"/>
            </a:br>
            <a:endParaRPr kumimoji="1" lang="zh-TW" altLang="en-US" dirty="0"/>
          </a:p>
        </p:txBody>
      </p:sp>
      <p:sp>
        <p:nvSpPr>
          <p:cNvPr id="4" name="矩形 3">
            <a:extLst>
              <a:ext uri="{FF2B5EF4-FFF2-40B4-BE49-F238E27FC236}">
                <a16:creationId xmlns:a16="http://schemas.microsoft.com/office/drawing/2014/main" id="{6DBCAEA0-71AA-844A-A0F3-7C3D14C07E9F}"/>
              </a:ext>
            </a:extLst>
          </p:cNvPr>
          <p:cNvSpPr/>
          <p:nvPr/>
        </p:nvSpPr>
        <p:spPr>
          <a:xfrm>
            <a:off x="951876" y="1024016"/>
            <a:ext cx="11115206" cy="2246769"/>
          </a:xfrm>
          <a:prstGeom prst="rect">
            <a:avLst/>
          </a:prstGeom>
        </p:spPr>
        <p:txBody>
          <a:bodyPr wrap="square">
            <a:spAutoFit/>
          </a:bodyPr>
          <a:lstStyle/>
          <a:p>
            <a:r>
              <a:rPr lang="zh-TW" altLang="en-US" sz="2800" dirty="0">
                <a:solidFill>
                  <a:srgbClr val="333333"/>
                </a:solidFill>
                <a:latin typeface="微軟雅黑"/>
              </a:rPr>
              <a:t>我國定置型生質能發電主要來源為都市有機垃圾</a:t>
            </a:r>
            <a:r>
              <a:rPr lang="en-US" altLang="zh-TW" sz="2800" dirty="0">
                <a:solidFill>
                  <a:srgbClr val="333333"/>
                </a:solidFill>
                <a:latin typeface="微軟雅黑"/>
              </a:rPr>
              <a:t>(</a:t>
            </a:r>
            <a:r>
              <a:rPr lang="zh-TW" altLang="en-US" sz="2800" dirty="0">
                <a:solidFill>
                  <a:srgbClr val="333333"/>
                </a:solidFill>
                <a:latin typeface="微軟雅黑"/>
              </a:rPr>
              <a:t>廢棄物發電</a:t>
            </a:r>
            <a:r>
              <a:rPr lang="en-US" altLang="zh-TW" sz="2800" dirty="0">
                <a:solidFill>
                  <a:srgbClr val="333333"/>
                </a:solidFill>
                <a:latin typeface="微軟雅黑"/>
              </a:rPr>
              <a:t>)</a:t>
            </a:r>
            <a:r>
              <a:rPr lang="zh-TW" altLang="en-US" sz="2800" dirty="0">
                <a:solidFill>
                  <a:srgbClr val="333333"/>
                </a:solidFill>
                <a:latin typeface="微軟雅黑"/>
              </a:rPr>
              <a:t>及沼氣，在廢棄物發電部分，主要利用都市廢棄物進行燃燒發電，</a:t>
            </a:r>
            <a:r>
              <a:rPr lang="zh-TW" altLang="en-US" sz="2800" dirty="0"/>
              <a:t>依台電公司發布之</a:t>
            </a:r>
            <a:r>
              <a:rPr lang="en-US" altLang="zh-TW" sz="2800" dirty="0"/>
              <a:t>2017</a:t>
            </a:r>
            <a:r>
              <a:rPr lang="zh-TW" altLang="en-US" sz="2800" dirty="0"/>
              <a:t>年度家戶每月平均用電</a:t>
            </a:r>
            <a:r>
              <a:rPr lang="en-US" altLang="zh-TW" sz="2800" dirty="0"/>
              <a:t>420</a:t>
            </a:r>
            <a:r>
              <a:rPr lang="zh-TW" altLang="en-US" sz="2800" dirty="0"/>
              <a:t>度計算，約可滿足</a:t>
            </a:r>
            <a:r>
              <a:rPr lang="en-US" altLang="zh-TW" sz="2800" dirty="0"/>
              <a:t>66.56</a:t>
            </a:r>
            <a:r>
              <a:rPr lang="zh-TW" altLang="en-US" sz="2800" dirty="0"/>
              <a:t>萬戶年用電需求</a:t>
            </a:r>
            <a:r>
              <a:rPr lang="zh-TW" altLang="en-US" sz="2800" dirty="0">
                <a:solidFill>
                  <a:srgbClr val="333333"/>
                </a:solidFill>
                <a:latin typeface="微軟雅黑"/>
              </a:rPr>
              <a:t>。而生質能沼氣發電的部分，則是透過畜牧業的糞便尿液等廢棄物進行發酵產生沼氣。</a:t>
            </a:r>
            <a:endParaRPr lang="zh-TW" altLang="en-US" sz="2800" dirty="0"/>
          </a:p>
        </p:txBody>
      </p:sp>
      <p:pic>
        <p:nvPicPr>
          <p:cNvPr id="6" name="圖片 5">
            <a:extLst>
              <a:ext uri="{FF2B5EF4-FFF2-40B4-BE49-F238E27FC236}">
                <a16:creationId xmlns:a16="http://schemas.microsoft.com/office/drawing/2014/main" id="{568EF501-EEDD-4644-8A28-7AEFE0685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93" y="2777564"/>
            <a:ext cx="6204184" cy="3986021"/>
          </a:xfrm>
          <a:prstGeom prst="rect">
            <a:avLst/>
          </a:prstGeom>
        </p:spPr>
      </p:pic>
      <p:sp>
        <p:nvSpPr>
          <p:cNvPr id="7" name="矩形 6">
            <a:extLst>
              <a:ext uri="{FF2B5EF4-FFF2-40B4-BE49-F238E27FC236}">
                <a16:creationId xmlns:a16="http://schemas.microsoft.com/office/drawing/2014/main" id="{EA706363-F6FA-474B-8582-D429AA559BC8}"/>
              </a:ext>
            </a:extLst>
          </p:cNvPr>
          <p:cNvSpPr/>
          <p:nvPr/>
        </p:nvSpPr>
        <p:spPr>
          <a:xfrm>
            <a:off x="841947" y="5944548"/>
            <a:ext cx="4910528" cy="646331"/>
          </a:xfrm>
          <a:prstGeom prst="rect">
            <a:avLst/>
          </a:prstGeom>
        </p:spPr>
        <p:txBody>
          <a:bodyPr wrap="square">
            <a:spAutoFit/>
          </a:bodyPr>
          <a:lstStyle/>
          <a:p>
            <a:r>
              <a:rPr lang="zh-TW" altLang="en-US" dirty="0"/>
              <a:t>https://www.re.org.tw/knowledge/more.aspx?cid=201&amp;id=2047</a:t>
            </a:r>
          </a:p>
        </p:txBody>
      </p:sp>
    </p:spTree>
    <p:extLst>
      <p:ext uri="{BB962C8B-B14F-4D97-AF65-F5344CB8AC3E}">
        <p14:creationId xmlns:p14="http://schemas.microsoft.com/office/powerpoint/2010/main" val="1989326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A73E2-283F-5743-80C4-A0E9C7656D98}"/>
              </a:ext>
            </a:extLst>
          </p:cNvPr>
          <p:cNvSpPr>
            <a:spLocks noGrp="1"/>
          </p:cNvSpPr>
          <p:nvPr>
            <p:ph type="title"/>
          </p:nvPr>
        </p:nvSpPr>
        <p:spPr>
          <a:xfrm>
            <a:off x="891915" y="296056"/>
            <a:ext cx="9601200" cy="1485900"/>
          </a:xfrm>
        </p:spPr>
        <p:txBody>
          <a:bodyPr/>
          <a:lstStyle/>
          <a:p>
            <a:r>
              <a:rPr lang="zh-TW" altLang="en-US" dirty="0"/>
              <a:t>全球生質能發展</a:t>
            </a:r>
            <a:br>
              <a:rPr lang="en-US" altLang="zh-TW" dirty="0"/>
            </a:br>
            <a:endParaRPr kumimoji="1" lang="zh-TW" altLang="en-US" dirty="0"/>
          </a:p>
        </p:txBody>
      </p:sp>
      <p:pic>
        <p:nvPicPr>
          <p:cNvPr id="5" name="圖片 4">
            <a:extLst>
              <a:ext uri="{FF2B5EF4-FFF2-40B4-BE49-F238E27FC236}">
                <a16:creationId xmlns:a16="http://schemas.microsoft.com/office/drawing/2014/main" id="{5F11229C-B1CA-A14C-9E75-044F1313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09" y="1039006"/>
            <a:ext cx="9040082" cy="4807158"/>
          </a:xfrm>
          <a:prstGeom prst="rect">
            <a:avLst/>
          </a:prstGeom>
        </p:spPr>
      </p:pic>
      <p:sp>
        <p:nvSpPr>
          <p:cNvPr id="6" name="矩形 5">
            <a:extLst>
              <a:ext uri="{FF2B5EF4-FFF2-40B4-BE49-F238E27FC236}">
                <a16:creationId xmlns:a16="http://schemas.microsoft.com/office/drawing/2014/main" id="{78B19C0E-012E-AC45-9735-07AEEBF80CD8}"/>
              </a:ext>
            </a:extLst>
          </p:cNvPr>
          <p:cNvSpPr/>
          <p:nvPr/>
        </p:nvSpPr>
        <p:spPr>
          <a:xfrm>
            <a:off x="2328472" y="6171324"/>
            <a:ext cx="6096000" cy="646331"/>
          </a:xfrm>
          <a:prstGeom prst="rect">
            <a:avLst/>
          </a:prstGeom>
        </p:spPr>
        <p:txBody>
          <a:bodyPr>
            <a:spAutoFit/>
          </a:bodyPr>
          <a:lstStyle/>
          <a:p>
            <a:r>
              <a:rPr lang="zh-TW" altLang="en-US" dirty="0"/>
              <a:t>https://www.gii.tw/report/moi1433931-bioenergy-market-share-analysis-industry-trends.html</a:t>
            </a:r>
          </a:p>
        </p:txBody>
      </p:sp>
    </p:spTree>
    <p:extLst>
      <p:ext uri="{BB962C8B-B14F-4D97-AF65-F5344CB8AC3E}">
        <p14:creationId xmlns:p14="http://schemas.microsoft.com/office/powerpoint/2010/main" val="2886190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334573B-82ED-9E4D-9A46-9BA2AA60D6F8}"/>
              </a:ext>
            </a:extLst>
          </p:cNvPr>
          <p:cNvSpPr txBox="1">
            <a:spLocks/>
          </p:cNvSpPr>
          <p:nvPr/>
        </p:nvSpPr>
        <p:spPr>
          <a:xfrm>
            <a:off x="891915" y="296056"/>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zh-TW" altLang="en-US"/>
              <a:t>全球生質能發展</a:t>
            </a:r>
            <a:br>
              <a:rPr lang="en-US" altLang="zh-TW"/>
            </a:br>
            <a:endParaRPr kumimoji="1" lang="zh-TW" altLang="en-US" dirty="0"/>
          </a:p>
        </p:txBody>
      </p:sp>
      <p:sp>
        <p:nvSpPr>
          <p:cNvPr id="5" name="矩形 4">
            <a:extLst>
              <a:ext uri="{FF2B5EF4-FFF2-40B4-BE49-F238E27FC236}">
                <a16:creationId xmlns:a16="http://schemas.microsoft.com/office/drawing/2014/main" id="{AAE8BAC9-C2DB-BB42-A557-79BC1A921A16}"/>
              </a:ext>
            </a:extLst>
          </p:cNvPr>
          <p:cNvSpPr/>
          <p:nvPr/>
        </p:nvSpPr>
        <p:spPr>
          <a:xfrm>
            <a:off x="1019331" y="1416811"/>
            <a:ext cx="10792918" cy="4832092"/>
          </a:xfrm>
          <a:prstGeom prst="rect">
            <a:avLst/>
          </a:prstGeom>
        </p:spPr>
        <p:txBody>
          <a:bodyPr wrap="square">
            <a:spAutoFit/>
          </a:bodyPr>
          <a:lstStyle/>
          <a:p>
            <a:pPr>
              <a:buFont typeface="Arial" panose="020B0604020202020204" pitchFamily="34" charset="0"/>
              <a:buChar char="•"/>
            </a:pPr>
            <a:r>
              <a:rPr lang="zh-TW" altLang="en-US" sz="2800" dirty="0">
                <a:solidFill>
                  <a:srgbClr val="1D1D1D"/>
                </a:solidFill>
                <a:latin typeface="arial" panose="020B0604020202020204" pitchFamily="34" charset="0"/>
              </a:rPr>
              <a:t>從中期來看，增加生質能源投資和降低生質能源設施發電成本等因素預計將在預測期內推動市場發展。</a:t>
            </a:r>
            <a:endParaRPr lang="en-US" altLang="zh-TW" sz="2800" dirty="0">
              <a:solidFill>
                <a:srgbClr val="1D1D1D"/>
              </a:solidFill>
              <a:latin typeface="arial" panose="020B0604020202020204" pitchFamily="34" charset="0"/>
            </a:endParaRPr>
          </a:p>
          <a:p>
            <a:pPr>
              <a:buFont typeface="Arial" panose="020B0604020202020204" pitchFamily="34" charset="0"/>
              <a:buChar char="•"/>
            </a:pPr>
            <a:endParaRPr lang="zh-TW" altLang="en-US" sz="2800" dirty="0">
              <a:solidFill>
                <a:srgbClr val="1D1D1D"/>
              </a:solidFill>
              <a:latin typeface="arial" panose="020B0604020202020204" pitchFamily="34" charset="0"/>
            </a:endParaRPr>
          </a:p>
          <a:p>
            <a:pPr>
              <a:buFont typeface="Arial" panose="020B0604020202020204" pitchFamily="34" charset="0"/>
              <a:buChar char="•"/>
            </a:pPr>
            <a:r>
              <a:rPr lang="zh-TW" altLang="en-US" sz="2800" dirty="0">
                <a:solidFill>
                  <a:srgbClr val="1D1D1D"/>
                </a:solidFill>
                <a:latin typeface="arial" panose="020B0604020202020204" pitchFamily="34" charset="0"/>
              </a:rPr>
              <a:t>另一方面，建廠的高額初始投資可能會阻礙市場成長。工廠生產必須充足且一致，以支付安裝和營運成本。</a:t>
            </a:r>
            <a:endParaRPr lang="en-US" altLang="zh-TW" sz="2800" dirty="0">
              <a:solidFill>
                <a:srgbClr val="1D1D1D"/>
              </a:solidFill>
              <a:latin typeface="arial" panose="020B0604020202020204" pitchFamily="34" charset="0"/>
            </a:endParaRPr>
          </a:p>
          <a:p>
            <a:pPr>
              <a:buFont typeface="Arial" panose="020B0604020202020204" pitchFamily="34" charset="0"/>
              <a:buChar char="•"/>
            </a:pPr>
            <a:endParaRPr lang="zh-TW" altLang="en-US" sz="2800" dirty="0">
              <a:solidFill>
                <a:srgbClr val="1D1D1D"/>
              </a:solidFill>
              <a:latin typeface="arial" panose="020B0604020202020204" pitchFamily="34" charset="0"/>
            </a:endParaRPr>
          </a:p>
          <a:p>
            <a:pPr>
              <a:buFont typeface="Arial" panose="020B0604020202020204" pitchFamily="34" charset="0"/>
              <a:buChar char="•"/>
            </a:pPr>
            <a:r>
              <a:rPr lang="zh-TW" altLang="en-US" sz="2800" dirty="0">
                <a:solidFill>
                  <a:srgbClr val="1D1D1D"/>
                </a:solidFill>
                <a:latin typeface="arial" panose="020B0604020202020204" pitchFamily="34" charset="0"/>
              </a:rPr>
              <a:t>儘管如此，新興的廢棄物技術，如德國最近在廢棄物生物處理方面的創新技術</a:t>
            </a:r>
            <a:r>
              <a:rPr lang="en" altLang="zh-TW" sz="2800" dirty="0" err="1">
                <a:solidFill>
                  <a:srgbClr val="1D1D1D"/>
                </a:solidFill>
                <a:latin typeface="arial" panose="020B0604020202020204" pitchFamily="34" charset="0"/>
              </a:rPr>
              <a:t>Dendro</a:t>
            </a:r>
            <a:r>
              <a:rPr lang="en" altLang="zh-TW" sz="2800" dirty="0">
                <a:solidFill>
                  <a:srgbClr val="1D1D1D"/>
                </a:solidFill>
                <a:latin typeface="arial" panose="020B0604020202020204" pitchFamily="34" charset="0"/>
              </a:rPr>
              <a:t> Liquid Energy</a:t>
            </a:r>
            <a:r>
              <a:rPr lang="zh-TW" altLang="en" sz="2800" dirty="0">
                <a:solidFill>
                  <a:srgbClr val="1D1D1D"/>
                </a:solidFill>
                <a:latin typeface="arial" panose="020B0604020202020204" pitchFamily="34" charset="0"/>
              </a:rPr>
              <a:t>（</a:t>
            </a:r>
            <a:r>
              <a:rPr lang="en" altLang="zh-TW" sz="2800" dirty="0">
                <a:solidFill>
                  <a:srgbClr val="1D1D1D"/>
                </a:solidFill>
                <a:latin typeface="arial" panose="020B0604020202020204" pitchFamily="34" charset="0"/>
              </a:rPr>
              <a:t>DLE</a:t>
            </a:r>
            <a:r>
              <a:rPr lang="zh-TW" altLang="en" sz="2800" dirty="0">
                <a:solidFill>
                  <a:srgbClr val="1D1D1D"/>
                </a:solidFill>
                <a:latin typeface="arial" panose="020B0604020202020204" pitchFamily="34" charset="0"/>
              </a:rPr>
              <a:t>），</a:t>
            </a:r>
            <a:r>
              <a:rPr lang="zh-TW" altLang="en-US" sz="2800" dirty="0">
                <a:solidFill>
                  <a:srgbClr val="1D1D1D"/>
                </a:solidFill>
                <a:latin typeface="arial" panose="020B0604020202020204" pitchFamily="34" charset="0"/>
              </a:rPr>
              <a:t>已接近「零廢棄物」技術；在生質能源領域具有巨大潛力。</a:t>
            </a:r>
            <a:endParaRPr lang="en-US" altLang="zh-TW" sz="2800" dirty="0">
              <a:solidFill>
                <a:srgbClr val="1D1D1D"/>
              </a:solidFill>
              <a:latin typeface="arial" panose="020B0604020202020204" pitchFamily="34" charset="0"/>
            </a:endParaRPr>
          </a:p>
          <a:p>
            <a:pPr>
              <a:buFont typeface="Arial" panose="020B0604020202020204" pitchFamily="34" charset="0"/>
              <a:buChar char="•"/>
            </a:pPr>
            <a:endParaRPr lang="zh-TW" altLang="en-US" sz="2800" dirty="0">
              <a:solidFill>
                <a:srgbClr val="1D1D1D"/>
              </a:solidFill>
              <a:latin typeface="arial" panose="020B0604020202020204" pitchFamily="34" charset="0"/>
            </a:endParaRPr>
          </a:p>
          <a:p>
            <a:pPr>
              <a:buFont typeface="Arial" panose="020B0604020202020204" pitchFamily="34" charset="0"/>
              <a:buChar char="•"/>
            </a:pPr>
            <a:r>
              <a:rPr lang="zh-TW" altLang="en-US" sz="2800" dirty="0">
                <a:solidFill>
                  <a:srgbClr val="1D1D1D"/>
                </a:solidFill>
                <a:latin typeface="arial" panose="020B0604020202020204" pitchFamily="34" charset="0"/>
              </a:rPr>
              <a:t>預計歐洲將主導全球市場，大部分需求來自挪威、英國國家。</a:t>
            </a:r>
            <a:endParaRPr lang="zh-TW" altLang="en-US" sz="2800" b="0" i="0" u="none" strike="noStrike" dirty="0">
              <a:solidFill>
                <a:srgbClr val="1D1D1D"/>
              </a:solidFill>
              <a:effectLst/>
              <a:latin typeface="arial" panose="020B0604020202020204" pitchFamily="34" charset="0"/>
            </a:endParaRPr>
          </a:p>
        </p:txBody>
      </p:sp>
      <p:sp>
        <p:nvSpPr>
          <p:cNvPr id="6" name="矩形 5">
            <a:extLst>
              <a:ext uri="{FF2B5EF4-FFF2-40B4-BE49-F238E27FC236}">
                <a16:creationId xmlns:a16="http://schemas.microsoft.com/office/drawing/2014/main" id="{7058D794-C263-A542-97AF-075A90AD17E3}"/>
              </a:ext>
            </a:extLst>
          </p:cNvPr>
          <p:cNvSpPr/>
          <p:nvPr/>
        </p:nvSpPr>
        <p:spPr>
          <a:xfrm>
            <a:off x="2328472" y="6171324"/>
            <a:ext cx="6096000" cy="646331"/>
          </a:xfrm>
          <a:prstGeom prst="rect">
            <a:avLst/>
          </a:prstGeom>
        </p:spPr>
        <p:txBody>
          <a:bodyPr>
            <a:spAutoFit/>
          </a:bodyPr>
          <a:lstStyle/>
          <a:p>
            <a:r>
              <a:rPr lang="zh-TW" altLang="en-US" dirty="0"/>
              <a:t>https://www.gii.tw/report/moi1433931-bioenergy-market-share-analysis-industry-trends.html</a:t>
            </a:r>
          </a:p>
        </p:txBody>
      </p:sp>
    </p:spTree>
    <p:extLst>
      <p:ext uri="{BB962C8B-B14F-4D97-AF65-F5344CB8AC3E}">
        <p14:creationId xmlns:p14="http://schemas.microsoft.com/office/powerpoint/2010/main" val="36495409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AA545D-F32E-FC4E-B649-D80A0EECB93E}"/>
              </a:ext>
            </a:extLst>
          </p:cNvPr>
          <p:cNvSpPr>
            <a:spLocks noGrp="1"/>
          </p:cNvSpPr>
          <p:nvPr>
            <p:ph type="title"/>
          </p:nvPr>
        </p:nvSpPr>
        <p:spPr>
          <a:xfrm>
            <a:off x="757003" y="371007"/>
            <a:ext cx="9601200" cy="1485900"/>
          </a:xfrm>
        </p:spPr>
        <p:txBody>
          <a:bodyPr/>
          <a:lstStyle/>
          <a:p>
            <a:r>
              <a:rPr lang="zh-CN" altLang="en-US" dirty="0"/>
              <a:t>生質</a:t>
            </a:r>
            <a:r>
              <a:rPr lang="zh-TW" altLang="en-US" dirty="0"/>
              <a:t>能的優缺點</a:t>
            </a:r>
            <a:endParaRPr kumimoji="1" lang="zh-TW" altLang="en-US" dirty="0"/>
          </a:p>
        </p:txBody>
      </p:sp>
      <p:sp>
        <p:nvSpPr>
          <p:cNvPr id="4" name="矩形 3">
            <a:extLst>
              <a:ext uri="{FF2B5EF4-FFF2-40B4-BE49-F238E27FC236}">
                <a16:creationId xmlns:a16="http://schemas.microsoft.com/office/drawing/2014/main" id="{A8ED66C5-331D-944B-BDC4-A8FCD68B350A}"/>
              </a:ext>
            </a:extLst>
          </p:cNvPr>
          <p:cNvSpPr/>
          <p:nvPr/>
        </p:nvSpPr>
        <p:spPr>
          <a:xfrm>
            <a:off x="539646" y="1422794"/>
            <a:ext cx="11137691" cy="4832092"/>
          </a:xfrm>
          <a:prstGeom prst="rect">
            <a:avLst/>
          </a:prstGeom>
        </p:spPr>
        <p:txBody>
          <a:bodyPr wrap="square">
            <a:spAutoFit/>
          </a:bodyPr>
          <a:lstStyle/>
          <a:p>
            <a:pPr marL="609600" indent="-304800"/>
            <a:r>
              <a:rPr lang="zh-TW" altLang="en-US" sz="2800" dirty="0">
                <a:solidFill>
                  <a:srgbClr val="000000"/>
                </a:solidFill>
                <a:latin typeface="標楷體"/>
              </a:rPr>
              <a:t>生質能的優點</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1.</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生質能利用在轉換過程二氧化碳零排放。</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2.</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生質能是一種清潔的低碳燃料，燃燒時比燃煤產生較少的灰分，也是低硫燃料，減少酸雨及煙霧產生。</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3.</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生質能資源分布廣、產量大、轉化方式多樣。</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4.</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提供務農者進行多樣化能源作物生產，或利用農業廢料作為能源生產之機會，改善農村經濟。</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5.</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可再生性。</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6.</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可減少環境公害，如垃圾等。</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7.</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與其他新能源相較，技術難題較少。</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8.</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可以減緩石油的消耗，進而取代對石油的依賴。</a:t>
            </a:r>
            <a:endParaRPr lang="zh-TW" altLang="en-US" sz="2800" b="0" i="0" u="none" strike="noStrike" dirty="0">
              <a:solidFill>
                <a:srgbClr val="000000"/>
              </a:solidFill>
              <a:effectLst/>
              <a:latin typeface="Calibri" panose="020F0502020204030204" pitchFamily="34" charset="0"/>
            </a:endParaRPr>
          </a:p>
        </p:txBody>
      </p:sp>
      <p:sp>
        <p:nvSpPr>
          <p:cNvPr id="5" name="矩形 4">
            <a:extLst>
              <a:ext uri="{FF2B5EF4-FFF2-40B4-BE49-F238E27FC236}">
                <a16:creationId xmlns:a16="http://schemas.microsoft.com/office/drawing/2014/main" id="{07772261-4348-554F-8DBB-EA6969E5FD1F}"/>
              </a:ext>
            </a:extLst>
          </p:cNvPr>
          <p:cNvSpPr/>
          <p:nvPr/>
        </p:nvSpPr>
        <p:spPr>
          <a:xfrm>
            <a:off x="3796488" y="6254886"/>
            <a:ext cx="5228611" cy="369332"/>
          </a:xfrm>
          <a:prstGeom prst="rect">
            <a:avLst/>
          </a:prstGeom>
        </p:spPr>
        <p:txBody>
          <a:bodyPr wrap="none">
            <a:spAutoFit/>
          </a:bodyPr>
          <a:lstStyle/>
          <a:p>
            <a:r>
              <a:rPr lang="zh-TW" altLang="en-US" dirty="0"/>
              <a:t>https://www.nhu.edu.tw/~society/e-j/104/a05.htm</a:t>
            </a:r>
          </a:p>
        </p:txBody>
      </p:sp>
    </p:spTree>
    <p:extLst>
      <p:ext uri="{BB962C8B-B14F-4D97-AF65-F5344CB8AC3E}">
        <p14:creationId xmlns:p14="http://schemas.microsoft.com/office/powerpoint/2010/main" val="2664055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DA8EE35-9456-784D-A316-6174DE3D8406}"/>
              </a:ext>
            </a:extLst>
          </p:cNvPr>
          <p:cNvSpPr>
            <a:spLocks noGrp="1"/>
          </p:cNvSpPr>
          <p:nvPr>
            <p:ph type="title"/>
          </p:nvPr>
        </p:nvSpPr>
        <p:spPr>
          <a:xfrm>
            <a:off x="757003" y="700791"/>
            <a:ext cx="9601200" cy="1485900"/>
          </a:xfrm>
        </p:spPr>
        <p:txBody>
          <a:bodyPr/>
          <a:lstStyle/>
          <a:p>
            <a:r>
              <a:rPr lang="zh-CN" altLang="en-US" dirty="0"/>
              <a:t>生質</a:t>
            </a:r>
            <a:r>
              <a:rPr lang="zh-TW" altLang="en-US" dirty="0"/>
              <a:t>能的優缺點</a:t>
            </a:r>
            <a:endParaRPr kumimoji="1" lang="zh-TW" altLang="en-US" dirty="0"/>
          </a:p>
        </p:txBody>
      </p:sp>
      <p:sp>
        <p:nvSpPr>
          <p:cNvPr id="5" name="矩形 4">
            <a:extLst>
              <a:ext uri="{FF2B5EF4-FFF2-40B4-BE49-F238E27FC236}">
                <a16:creationId xmlns:a16="http://schemas.microsoft.com/office/drawing/2014/main" id="{FFAD2407-0E36-5D49-8AF9-08813AE7A619}"/>
              </a:ext>
            </a:extLst>
          </p:cNvPr>
          <p:cNvSpPr/>
          <p:nvPr/>
        </p:nvSpPr>
        <p:spPr>
          <a:xfrm>
            <a:off x="757003" y="1754408"/>
            <a:ext cx="11100217" cy="4401205"/>
          </a:xfrm>
          <a:prstGeom prst="rect">
            <a:avLst/>
          </a:prstGeom>
        </p:spPr>
        <p:txBody>
          <a:bodyPr wrap="square">
            <a:spAutoFit/>
          </a:bodyPr>
          <a:lstStyle/>
          <a:p>
            <a:pPr marL="609600" indent="-304800"/>
            <a:r>
              <a:rPr lang="zh-TW" altLang="en-US" sz="2800" dirty="0">
                <a:solidFill>
                  <a:srgbClr val="000000"/>
                </a:solidFill>
                <a:latin typeface="標楷體"/>
              </a:rPr>
              <a:t>利用生質能的缺點</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1.</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植物僅能將少量之太陽能轉化成生物質。</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2.</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單位土地面積之生質能密度偏低。</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3.</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生質能單位質量熱值較低，製造航空燃料的難度高。</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4.</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生產能量不及化石能量。</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5.</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在使用生產出的燃料時，依舊會製造溫室氣體。</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6.</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生物質之水分偏多（</a:t>
            </a:r>
            <a:r>
              <a:rPr lang="en-US" altLang="zh-TW" sz="2800" dirty="0">
                <a:solidFill>
                  <a:srgbClr val="000000"/>
                </a:solidFill>
                <a:latin typeface="標楷體"/>
              </a:rPr>
              <a:t>50-59</a:t>
            </a:r>
            <a:r>
              <a:rPr lang="zh-TW" altLang="en-US" sz="2800" dirty="0">
                <a:solidFill>
                  <a:srgbClr val="000000"/>
                </a:solidFill>
                <a:latin typeface="標楷體"/>
              </a:rPr>
              <a:t>％），影響轉化過程。</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7.</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易受環境限制，缺乏適合栽種植物的土地。</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8.</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土地資源有限。</a:t>
            </a:r>
            <a:endParaRPr lang="zh-TW" altLang="en-US" sz="2800" dirty="0">
              <a:solidFill>
                <a:srgbClr val="000000"/>
              </a:solidFill>
              <a:latin typeface="Calibri" panose="020F0502020204030204" pitchFamily="34" charset="0"/>
            </a:endParaRPr>
          </a:p>
          <a:p>
            <a:pPr marL="838200" indent="-228600"/>
            <a:r>
              <a:rPr lang="en-US" altLang="zh-TW" sz="2800" dirty="0">
                <a:solidFill>
                  <a:srgbClr val="000000"/>
                </a:solidFill>
                <a:latin typeface="標楷體"/>
              </a:rPr>
              <a:t>9.</a:t>
            </a:r>
            <a:r>
              <a:rPr lang="zh-TW" altLang="en-US" sz="2800" dirty="0">
                <a:solidFill>
                  <a:srgbClr val="000000"/>
                </a:solidFill>
                <a:latin typeface="Times New Roman" panose="02020603050405020304" pitchFamily="18" charset="0"/>
              </a:rPr>
              <a:t>  </a:t>
            </a:r>
            <a:r>
              <a:rPr lang="zh-TW" altLang="en-US" sz="2800" dirty="0">
                <a:solidFill>
                  <a:srgbClr val="000000"/>
                </a:solidFill>
                <a:latin typeface="標楷體"/>
              </a:rPr>
              <a:t>生物質的分布較分散，蒐集運輸和預處理的成本較高。</a:t>
            </a:r>
            <a:endParaRPr lang="zh-TW" altLang="en-US" sz="2800" b="0" i="0" u="none" strike="noStrike" dirty="0">
              <a:solidFill>
                <a:srgbClr val="000000"/>
              </a:solidFill>
              <a:effectLst/>
              <a:latin typeface="Calibri" panose="020F0502020204030204" pitchFamily="34" charset="0"/>
            </a:endParaRPr>
          </a:p>
        </p:txBody>
      </p:sp>
      <p:sp>
        <p:nvSpPr>
          <p:cNvPr id="6" name="矩形 5">
            <a:extLst>
              <a:ext uri="{FF2B5EF4-FFF2-40B4-BE49-F238E27FC236}">
                <a16:creationId xmlns:a16="http://schemas.microsoft.com/office/drawing/2014/main" id="{2237D20F-ACC0-434D-92B5-5BF51D1F223C}"/>
              </a:ext>
            </a:extLst>
          </p:cNvPr>
          <p:cNvSpPr/>
          <p:nvPr/>
        </p:nvSpPr>
        <p:spPr>
          <a:xfrm>
            <a:off x="4021340" y="6302327"/>
            <a:ext cx="5228611" cy="369332"/>
          </a:xfrm>
          <a:prstGeom prst="rect">
            <a:avLst/>
          </a:prstGeom>
        </p:spPr>
        <p:txBody>
          <a:bodyPr wrap="none">
            <a:spAutoFit/>
          </a:bodyPr>
          <a:lstStyle/>
          <a:p>
            <a:r>
              <a:rPr lang="zh-TW" altLang="en-US" dirty="0"/>
              <a:t>https://www.nhu.edu.tw/~society/e-j/104/a05.htm</a:t>
            </a:r>
          </a:p>
        </p:txBody>
      </p:sp>
    </p:spTree>
    <p:extLst>
      <p:ext uri="{BB962C8B-B14F-4D97-AF65-F5344CB8AC3E}">
        <p14:creationId xmlns:p14="http://schemas.microsoft.com/office/powerpoint/2010/main" val="658651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地熱發電原理與開採方法</a:t>
            </a:r>
            <a:r>
              <a:rPr lang="en-US" altLang="zh-TW" dirty="0"/>
              <a:t>--</a:t>
            </a:r>
            <a:br>
              <a:rPr lang="en-US" altLang="zh-TW" dirty="0"/>
            </a:br>
            <a:r>
              <a:rPr lang="zh-TW" altLang="en-US" dirty="0"/>
              <a:t>地熱探勘方法</a:t>
            </a:r>
          </a:p>
        </p:txBody>
      </p:sp>
      <p:sp>
        <p:nvSpPr>
          <p:cNvPr id="4" name="矩形 3"/>
          <p:cNvSpPr/>
          <p:nvPr/>
        </p:nvSpPr>
        <p:spPr>
          <a:xfrm>
            <a:off x="1371600" y="2184797"/>
            <a:ext cx="3597716" cy="523220"/>
          </a:xfrm>
          <a:prstGeom prst="rect">
            <a:avLst/>
          </a:prstGeom>
        </p:spPr>
        <p:txBody>
          <a:bodyPr wrap="none">
            <a:spAutoFit/>
          </a:bodyPr>
          <a:lstStyle/>
          <a:p>
            <a:r>
              <a:rPr lang="en-US" altLang="zh-TW" sz="2800" dirty="0"/>
              <a:t>Step 1 : </a:t>
            </a:r>
            <a:r>
              <a:rPr lang="zh-TW" altLang="en-US" sz="2800" dirty="0"/>
              <a:t>地熱地質調查</a:t>
            </a:r>
          </a:p>
        </p:txBody>
      </p:sp>
      <p:sp>
        <p:nvSpPr>
          <p:cNvPr id="5" name="矩形 4"/>
          <p:cNvSpPr/>
          <p:nvPr/>
        </p:nvSpPr>
        <p:spPr>
          <a:xfrm>
            <a:off x="1371600" y="2822303"/>
            <a:ext cx="4493538" cy="954107"/>
          </a:xfrm>
          <a:prstGeom prst="rect">
            <a:avLst/>
          </a:prstGeom>
        </p:spPr>
        <p:txBody>
          <a:bodyPr wrap="none">
            <a:spAutoFit/>
          </a:bodyPr>
          <a:lstStyle/>
          <a:p>
            <a:r>
              <a:rPr lang="zh-TW" altLang="en-US" sz="2800" dirty="0"/>
              <a:t>地質斷層和火山活動區域，</a:t>
            </a:r>
            <a:endParaRPr lang="en-US" altLang="zh-TW" sz="2800" dirty="0"/>
          </a:p>
          <a:p>
            <a:r>
              <a:rPr lang="zh-TW" altLang="en-US" sz="2800" dirty="0"/>
              <a:t>通常與地熱活動相關。</a:t>
            </a:r>
          </a:p>
        </p:txBody>
      </p:sp>
      <p:pic>
        <p:nvPicPr>
          <p:cNvPr id="3" name="圖片 2">
            <a:extLst>
              <a:ext uri="{FF2B5EF4-FFF2-40B4-BE49-F238E27FC236}">
                <a16:creationId xmlns:a16="http://schemas.microsoft.com/office/drawing/2014/main" id="{DC242048-2D3B-214F-8490-D574DB449995}"/>
              </a:ext>
            </a:extLst>
          </p:cNvPr>
          <p:cNvPicPr>
            <a:picLocks noChangeAspect="1"/>
          </p:cNvPicPr>
          <p:nvPr/>
        </p:nvPicPr>
        <p:blipFill>
          <a:blip r:embed="rId2"/>
          <a:stretch>
            <a:fillRect/>
          </a:stretch>
        </p:blipFill>
        <p:spPr>
          <a:xfrm>
            <a:off x="5865138" y="1548139"/>
            <a:ext cx="5783323" cy="4882641"/>
          </a:xfrm>
          <a:prstGeom prst="rect">
            <a:avLst/>
          </a:prstGeom>
        </p:spPr>
      </p:pic>
      <p:sp>
        <p:nvSpPr>
          <p:cNvPr id="6" name="矩形 5">
            <a:extLst>
              <a:ext uri="{FF2B5EF4-FFF2-40B4-BE49-F238E27FC236}">
                <a16:creationId xmlns:a16="http://schemas.microsoft.com/office/drawing/2014/main" id="{93EDBF09-EBA7-C545-AFA2-9E62ED645F76}"/>
              </a:ext>
            </a:extLst>
          </p:cNvPr>
          <p:cNvSpPr/>
          <p:nvPr/>
        </p:nvSpPr>
        <p:spPr>
          <a:xfrm>
            <a:off x="1099279" y="5571543"/>
            <a:ext cx="6096000" cy="923330"/>
          </a:xfrm>
          <a:prstGeom prst="rect">
            <a:avLst/>
          </a:prstGeom>
        </p:spPr>
        <p:txBody>
          <a:bodyPr>
            <a:spAutoFit/>
          </a:bodyPr>
          <a:lstStyle/>
          <a:p>
            <a:r>
              <a:rPr lang="zh-TW" altLang="en-US" dirty="0"/>
              <a:t>https://encrypted-tbn0.gstatic.com/images?q=tbn:ANd9GcREn93WZ-tAWA2e6jrpUPlH3JQw7_wHcqwQIA&amp;s</a:t>
            </a:r>
          </a:p>
        </p:txBody>
      </p:sp>
    </p:spTree>
    <p:extLst>
      <p:ext uri="{BB962C8B-B14F-4D97-AF65-F5344CB8AC3E}">
        <p14:creationId xmlns:p14="http://schemas.microsoft.com/office/powerpoint/2010/main" val="389021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51876" y="176134"/>
            <a:ext cx="11085226" cy="1485900"/>
          </a:xfrm>
        </p:spPr>
        <p:txBody>
          <a:bodyPr/>
          <a:lstStyle/>
          <a:p>
            <a:r>
              <a:rPr lang="zh-TW" altLang="en-US" dirty="0"/>
              <a:t>地熱發電原理與開採方法</a:t>
            </a:r>
            <a:r>
              <a:rPr lang="en-US" altLang="zh-TW" dirty="0"/>
              <a:t>--</a:t>
            </a:r>
            <a:r>
              <a:rPr lang="zh-TW" altLang="en-US" dirty="0"/>
              <a:t>地熱探勘方法</a:t>
            </a:r>
          </a:p>
        </p:txBody>
      </p:sp>
      <p:sp>
        <p:nvSpPr>
          <p:cNvPr id="4" name="矩形 3"/>
          <p:cNvSpPr/>
          <p:nvPr/>
        </p:nvSpPr>
        <p:spPr>
          <a:xfrm>
            <a:off x="951876" y="881378"/>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6" name="圖片 5">
            <a:extLst>
              <a:ext uri="{FF2B5EF4-FFF2-40B4-BE49-F238E27FC236}">
                <a16:creationId xmlns:a16="http://schemas.microsoft.com/office/drawing/2014/main" id="{6BB7A8BB-8DD7-B440-95F1-E9561DCB34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085" y="1404598"/>
            <a:ext cx="9893508" cy="5390458"/>
          </a:xfrm>
          <a:prstGeom prst="rect">
            <a:avLst/>
          </a:prstGeom>
        </p:spPr>
      </p:pic>
      <p:sp>
        <p:nvSpPr>
          <p:cNvPr id="7" name="矩形 6">
            <a:extLst>
              <a:ext uri="{FF2B5EF4-FFF2-40B4-BE49-F238E27FC236}">
                <a16:creationId xmlns:a16="http://schemas.microsoft.com/office/drawing/2014/main" id="{7636DB25-4E1B-B54F-9D6A-8D1E0C73A43B}"/>
              </a:ext>
            </a:extLst>
          </p:cNvPr>
          <p:cNvSpPr/>
          <p:nvPr/>
        </p:nvSpPr>
        <p:spPr>
          <a:xfrm>
            <a:off x="5191593" y="1662034"/>
            <a:ext cx="6096000" cy="646331"/>
          </a:xfrm>
          <a:prstGeom prst="rect">
            <a:avLst/>
          </a:prstGeom>
        </p:spPr>
        <p:txBody>
          <a:bodyPr>
            <a:spAutoFit/>
          </a:bodyPr>
          <a:lstStyle/>
          <a:p>
            <a:r>
              <a:rPr lang="zh-TW" altLang="en-US" dirty="0"/>
              <a:t>https://moodle3.ntnu.edu.tw/pluginfile.php/1431135/mod_resource/content/0/Week09_20241101_Geoelectricity.pdf</a:t>
            </a:r>
          </a:p>
        </p:txBody>
      </p:sp>
    </p:spTree>
    <p:extLst>
      <p:ext uri="{BB962C8B-B14F-4D97-AF65-F5344CB8AC3E}">
        <p14:creationId xmlns:p14="http://schemas.microsoft.com/office/powerpoint/2010/main" val="14004901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1933" y="191125"/>
            <a:ext cx="10890355" cy="1485900"/>
          </a:xfrm>
        </p:spPr>
        <p:txBody>
          <a:bodyPr/>
          <a:lstStyle/>
          <a:p>
            <a:r>
              <a:rPr lang="zh-TW" altLang="en-US" dirty="0"/>
              <a:t>地熱發電原理與開採方法</a:t>
            </a:r>
            <a:r>
              <a:rPr lang="en-US" altLang="zh-TW" dirty="0"/>
              <a:t>--</a:t>
            </a:r>
            <a:r>
              <a:rPr lang="zh-TW" altLang="en-US" dirty="0"/>
              <a:t>地熱探勘方法</a:t>
            </a:r>
          </a:p>
        </p:txBody>
      </p:sp>
      <p:sp>
        <p:nvSpPr>
          <p:cNvPr id="4" name="矩形 3"/>
          <p:cNvSpPr/>
          <p:nvPr/>
        </p:nvSpPr>
        <p:spPr>
          <a:xfrm>
            <a:off x="861933" y="80540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6" name="圖片 5">
            <a:extLst>
              <a:ext uri="{FF2B5EF4-FFF2-40B4-BE49-F238E27FC236}">
                <a16:creationId xmlns:a16="http://schemas.microsoft.com/office/drawing/2014/main" id="{97574611-A01B-C74C-918E-75FB1556C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60" y="2291306"/>
            <a:ext cx="11315700" cy="2641600"/>
          </a:xfrm>
          <a:prstGeom prst="rect">
            <a:avLst/>
          </a:prstGeom>
        </p:spPr>
      </p:pic>
      <p:sp>
        <p:nvSpPr>
          <p:cNvPr id="7" name="矩形 6">
            <a:extLst>
              <a:ext uri="{FF2B5EF4-FFF2-40B4-BE49-F238E27FC236}">
                <a16:creationId xmlns:a16="http://schemas.microsoft.com/office/drawing/2014/main" id="{BAB597E3-D4FD-E047-967B-660CCFCC821B}"/>
              </a:ext>
            </a:extLst>
          </p:cNvPr>
          <p:cNvSpPr/>
          <p:nvPr/>
        </p:nvSpPr>
        <p:spPr>
          <a:xfrm>
            <a:off x="3259110" y="5224021"/>
            <a:ext cx="6096000" cy="646331"/>
          </a:xfrm>
          <a:prstGeom prst="rect">
            <a:avLst/>
          </a:prstGeom>
        </p:spPr>
        <p:txBody>
          <a:bodyPr>
            <a:spAutoFit/>
          </a:bodyPr>
          <a:lstStyle/>
          <a:p>
            <a:r>
              <a:rPr lang="zh-TW" altLang="en-US" dirty="0"/>
              <a:t>https://moodle3.ntnu.edu.tw/pluginfile.php/1431135/mod_resource/content/0/Week09_20241101_Geoelectricity.pdf</a:t>
            </a:r>
          </a:p>
        </p:txBody>
      </p:sp>
    </p:spTree>
    <p:extLst>
      <p:ext uri="{BB962C8B-B14F-4D97-AF65-F5344CB8AC3E}">
        <p14:creationId xmlns:p14="http://schemas.microsoft.com/office/powerpoint/2010/main" val="3536655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1933" y="191125"/>
            <a:ext cx="10890355" cy="1485900"/>
          </a:xfrm>
        </p:spPr>
        <p:txBody>
          <a:bodyPr/>
          <a:lstStyle/>
          <a:p>
            <a:r>
              <a:rPr lang="zh-TW" altLang="en-US" dirty="0"/>
              <a:t>地熱發電原理與開採方法</a:t>
            </a:r>
            <a:r>
              <a:rPr lang="en-US" altLang="zh-TW" dirty="0"/>
              <a:t>--</a:t>
            </a:r>
            <a:r>
              <a:rPr lang="zh-TW" altLang="en-US" dirty="0"/>
              <a:t>地熱探勘方法</a:t>
            </a:r>
          </a:p>
        </p:txBody>
      </p:sp>
      <p:sp>
        <p:nvSpPr>
          <p:cNvPr id="4" name="矩形 3"/>
          <p:cNvSpPr/>
          <p:nvPr/>
        </p:nvSpPr>
        <p:spPr>
          <a:xfrm>
            <a:off x="861933" y="80540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5" name="圖片 4">
            <a:extLst>
              <a:ext uri="{FF2B5EF4-FFF2-40B4-BE49-F238E27FC236}">
                <a16:creationId xmlns:a16="http://schemas.microsoft.com/office/drawing/2014/main" id="{E2ACD584-A82B-CE47-A3FE-E7C3EBD4DE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980" y="1328626"/>
            <a:ext cx="8130373" cy="5408735"/>
          </a:xfrm>
          <a:prstGeom prst="rect">
            <a:avLst/>
          </a:prstGeom>
        </p:spPr>
      </p:pic>
      <p:sp>
        <p:nvSpPr>
          <p:cNvPr id="6" name="矩形 5">
            <a:extLst>
              <a:ext uri="{FF2B5EF4-FFF2-40B4-BE49-F238E27FC236}">
                <a16:creationId xmlns:a16="http://schemas.microsoft.com/office/drawing/2014/main" id="{930D0AF5-883F-364B-B717-F0F4C0EE5B9D}"/>
              </a:ext>
            </a:extLst>
          </p:cNvPr>
          <p:cNvSpPr/>
          <p:nvPr/>
        </p:nvSpPr>
        <p:spPr>
          <a:xfrm>
            <a:off x="6096000" y="771363"/>
            <a:ext cx="6096000" cy="646331"/>
          </a:xfrm>
          <a:prstGeom prst="rect">
            <a:avLst/>
          </a:prstGeom>
        </p:spPr>
        <p:txBody>
          <a:bodyPr>
            <a:spAutoFit/>
          </a:bodyPr>
          <a:lstStyle/>
          <a:p>
            <a:r>
              <a:rPr lang="zh-TW" altLang="en-US" dirty="0"/>
              <a:t>https://moodle3.ntnu.edu.tw/pluginfile.php/1431135/mod_resource/content/0/Week09_20241101_Geoelectricity.pdf</a:t>
            </a:r>
          </a:p>
        </p:txBody>
      </p:sp>
    </p:spTree>
    <p:extLst>
      <p:ext uri="{BB962C8B-B14F-4D97-AF65-F5344CB8AC3E}">
        <p14:creationId xmlns:p14="http://schemas.microsoft.com/office/powerpoint/2010/main" val="2223172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61933" y="191125"/>
            <a:ext cx="10890355" cy="1485900"/>
          </a:xfrm>
        </p:spPr>
        <p:txBody>
          <a:bodyPr/>
          <a:lstStyle/>
          <a:p>
            <a:r>
              <a:rPr lang="zh-TW" altLang="en-US" dirty="0"/>
              <a:t>地熱發電原理與開採方法</a:t>
            </a:r>
            <a:r>
              <a:rPr lang="en-US" altLang="zh-TW" dirty="0"/>
              <a:t>--</a:t>
            </a:r>
            <a:r>
              <a:rPr lang="zh-TW" altLang="en-US" dirty="0"/>
              <a:t>地熱探勘方法</a:t>
            </a:r>
          </a:p>
        </p:txBody>
      </p:sp>
      <p:sp>
        <p:nvSpPr>
          <p:cNvPr id="4" name="矩形 3"/>
          <p:cNvSpPr/>
          <p:nvPr/>
        </p:nvSpPr>
        <p:spPr>
          <a:xfrm>
            <a:off x="861933" y="805406"/>
            <a:ext cx="3597716" cy="523220"/>
          </a:xfrm>
          <a:prstGeom prst="rect">
            <a:avLst/>
          </a:prstGeom>
        </p:spPr>
        <p:txBody>
          <a:bodyPr wrap="none">
            <a:spAutoFit/>
          </a:bodyPr>
          <a:lstStyle/>
          <a:p>
            <a:r>
              <a:rPr lang="en-US" altLang="zh-TW" sz="2800" dirty="0"/>
              <a:t>Step 2 : </a:t>
            </a:r>
            <a:r>
              <a:rPr lang="zh-TW" altLang="en-US" sz="2800" dirty="0"/>
              <a:t>大地電磁探測</a:t>
            </a:r>
          </a:p>
        </p:txBody>
      </p:sp>
      <p:pic>
        <p:nvPicPr>
          <p:cNvPr id="5" name="圖片 4">
            <a:extLst>
              <a:ext uri="{FF2B5EF4-FFF2-40B4-BE49-F238E27FC236}">
                <a16:creationId xmlns:a16="http://schemas.microsoft.com/office/drawing/2014/main" id="{B6226283-E6B9-1646-8E64-4D9014F853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723" y="1328626"/>
            <a:ext cx="9488774" cy="5210175"/>
          </a:xfrm>
          <a:prstGeom prst="rect">
            <a:avLst/>
          </a:prstGeom>
        </p:spPr>
      </p:pic>
      <p:sp>
        <p:nvSpPr>
          <p:cNvPr id="6" name="矩形 5">
            <a:extLst>
              <a:ext uri="{FF2B5EF4-FFF2-40B4-BE49-F238E27FC236}">
                <a16:creationId xmlns:a16="http://schemas.microsoft.com/office/drawing/2014/main" id="{A039DCA9-815D-2743-A9B0-6A39385FD592}"/>
              </a:ext>
            </a:extLst>
          </p:cNvPr>
          <p:cNvSpPr/>
          <p:nvPr/>
        </p:nvSpPr>
        <p:spPr>
          <a:xfrm>
            <a:off x="5904212" y="743850"/>
            <a:ext cx="6096000" cy="646331"/>
          </a:xfrm>
          <a:prstGeom prst="rect">
            <a:avLst/>
          </a:prstGeom>
        </p:spPr>
        <p:txBody>
          <a:bodyPr>
            <a:spAutoFit/>
          </a:bodyPr>
          <a:lstStyle/>
          <a:p>
            <a:r>
              <a:rPr lang="zh-TW" altLang="en-US" dirty="0"/>
              <a:t>https://moodle3.ntnu.edu.tw/pluginfile.php/1431135/mod_resource/content/0/Week09_20241101_Geoelectricity.pdf</a:t>
            </a:r>
          </a:p>
        </p:txBody>
      </p:sp>
    </p:spTree>
    <p:extLst>
      <p:ext uri="{BB962C8B-B14F-4D97-AF65-F5344CB8AC3E}">
        <p14:creationId xmlns:p14="http://schemas.microsoft.com/office/powerpoint/2010/main" val="499849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89351" y="518719"/>
            <a:ext cx="9983449" cy="1485900"/>
          </a:xfrm>
        </p:spPr>
        <p:txBody>
          <a:bodyPr/>
          <a:lstStyle/>
          <a:p>
            <a:r>
              <a:rPr lang="zh-TW" altLang="en-US" dirty="0"/>
              <a:t>地熱發電原理與開採方法</a:t>
            </a:r>
            <a:r>
              <a:rPr lang="en-US" altLang="zh-TW" dirty="0"/>
              <a:t>--</a:t>
            </a:r>
            <a:r>
              <a:rPr lang="zh-TW" altLang="en-US" dirty="0"/>
              <a:t>地熱探勘方法</a:t>
            </a:r>
          </a:p>
        </p:txBody>
      </p:sp>
      <p:sp>
        <p:nvSpPr>
          <p:cNvPr id="4" name="矩形 3"/>
          <p:cNvSpPr/>
          <p:nvPr/>
        </p:nvSpPr>
        <p:spPr>
          <a:xfrm>
            <a:off x="989351" y="1272596"/>
            <a:ext cx="3597716" cy="523220"/>
          </a:xfrm>
          <a:prstGeom prst="rect">
            <a:avLst/>
          </a:prstGeom>
        </p:spPr>
        <p:txBody>
          <a:bodyPr wrap="none">
            <a:spAutoFit/>
          </a:bodyPr>
          <a:lstStyle/>
          <a:p>
            <a:r>
              <a:rPr lang="en-US" altLang="zh-TW" sz="2800" dirty="0"/>
              <a:t>Step 2 : </a:t>
            </a:r>
            <a:r>
              <a:rPr lang="zh-TW" altLang="en-US" sz="2800" dirty="0"/>
              <a:t>大地電磁探測</a:t>
            </a:r>
          </a:p>
        </p:txBody>
      </p:sp>
      <p:sp>
        <p:nvSpPr>
          <p:cNvPr id="3" name="文字方塊 2"/>
          <p:cNvSpPr txBox="1"/>
          <p:nvPr/>
        </p:nvSpPr>
        <p:spPr>
          <a:xfrm>
            <a:off x="989351" y="2042263"/>
            <a:ext cx="10590551" cy="4832092"/>
          </a:xfrm>
          <a:prstGeom prst="rect">
            <a:avLst/>
          </a:prstGeom>
          <a:noFill/>
        </p:spPr>
        <p:txBody>
          <a:bodyPr wrap="square" rtlCol="0">
            <a:spAutoFit/>
          </a:bodyPr>
          <a:lstStyle/>
          <a:p>
            <a:r>
              <a:rPr lang="zh-TW" altLang="en-US" sz="2800" dirty="0"/>
              <a:t>大地電磁測量原理</a:t>
            </a:r>
            <a:r>
              <a:rPr lang="en-US" altLang="zh-TW" sz="2800" dirty="0"/>
              <a:t>:</a:t>
            </a:r>
            <a:r>
              <a:rPr lang="zh-TW" altLang="en-US" sz="2800" dirty="0"/>
              <a:t>係將量測地球磁場的地磁法</a:t>
            </a:r>
            <a:r>
              <a:rPr lang="en-US" altLang="zh-TW" sz="2800" dirty="0"/>
              <a:t>(</a:t>
            </a:r>
            <a:r>
              <a:rPr lang="en" altLang="zh-TW" sz="2800" dirty="0"/>
              <a:t>Geomagnetic Method)</a:t>
            </a:r>
            <a:r>
              <a:rPr lang="zh-TW" altLang="en" sz="2800" dirty="0"/>
              <a:t>，</a:t>
            </a:r>
            <a:r>
              <a:rPr lang="zh-TW" altLang="en-US" sz="2800" dirty="0"/>
              <a:t>與用以量測地球電場的地電流法</a:t>
            </a:r>
            <a:r>
              <a:rPr lang="en-US" altLang="zh-TW" sz="2800" dirty="0"/>
              <a:t>(</a:t>
            </a:r>
            <a:r>
              <a:rPr lang="en" altLang="zh-TW" sz="2800" dirty="0"/>
              <a:t>Telluric Current Method) </a:t>
            </a:r>
            <a:r>
              <a:rPr lang="zh-TW" altLang="en-US" sz="2800" dirty="0"/>
              <a:t>合併組成，可以直接量測大地之電阻率。 </a:t>
            </a:r>
            <a:endParaRPr lang="en-US" altLang="zh-TW" sz="2800" dirty="0"/>
          </a:p>
          <a:p>
            <a:endParaRPr lang="en-US" altLang="zh-TW" sz="2800" dirty="0"/>
          </a:p>
          <a:p>
            <a:r>
              <a:rPr lang="zh-TW" altLang="en-US" sz="2800" dirty="0"/>
              <a:t>大地電磁探測方法收取兩個正交方向的電場 </a:t>
            </a:r>
            <a:r>
              <a:rPr lang="en" altLang="zh-TW" sz="2800" dirty="0"/>
              <a:t>Ex </a:t>
            </a:r>
            <a:r>
              <a:rPr lang="zh-TW" altLang="en-US" sz="2800" dirty="0"/>
              <a:t>以及 </a:t>
            </a:r>
            <a:r>
              <a:rPr lang="en" altLang="zh-TW" sz="2800" dirty="0" err="1"/>
              <a:t>Ey</a:t>
            </a:r>
            <a:r>
              <a:rPr lang="en" altLang="zh-TW" sz="2800" dirty="0"/>
              <a:t>(</a:t>
            </a:r>
            <a:r>
              <a:rPr lang="zh-TW" altLang="en-US" sz="2800" dirty="0"/>
              <a:t>通常野外定義 </a:t>
            </a:r>
            <a:r>
              <a:rPr lang="en" altLang="zh-TW" sz="2800" dirty="0"/>
              <a:t>Ex </a:t>
            </a:r>
            <a:r>
              <a:rPr lang="zh-TW" altLang="en-US" sz="2800" dirty="0"/>
              <a:t>為南北方向</a:t>
            </a:r>
            <a:r>
              <a:rPr lang="en-US" altLang="zh-TW" sz="2800" dirty="0"/>
              <a:t>;</a:t>
            </a:r>
            <a:r>
              <a:rPr lang="en" altLang="zh-TW" sz="2800" dirty="0" err="1"/>
              <a:t>Ey</a:t>
            </a:r>
            <a:r>
              <a:rPr lang="en" altLang="zh-TW" sz="2800" dirty="0"/>
              <a:t> </a:t>
            </a:r>
            <a:r>
              <a:rPr lang="zh-TW" altLang="en-US" sz="2800" dirty="0"/>
              <a:t>為東西方向</a:t>
            </a:r>
            <a:r>
              <a:rPr lang="en-US" altLang="zh-TW" sz="2800" dirty="0"/>
              <a:t>)</a:t>
            </a:r>
            <a:r>
              <a:rPr lang="zh-TW" altLang="en-US" sz="2800" dirty="0"/>
              <a:t>及三個正交方向的磁場 </a:t>
            </a:r>
            <a:r>
              <a:rPr lang="en" altLang="zh-TW" sz="2800" dirty="0" err="1"/>
              <a:t>Hx</a:t>
            </a:r>
            <a:r>
              <a:rPr lang="zh-TW" altLang="en" sz="2800" dirty="0"/>
              <a:t>、</a:t>
            </a:r>
            <a:r>
              <a:rPr lang="en" altLang="zh-TW" sz="2800" dirty="0" err="1"/>
              <a:t>Hy</a:t>
            </a:r>
            <a:r>
              <a:rPr lang="en" altLang="zh-TW" sz="2800" dirty="0"/>
              <a:t> </a:t>
            </a:r>
            <a:r>
              <a:rPr lang="zh-TW" altLang="en-US" sz="2800" dirty="0"/>
              <a:t>以及 </a:t>
            </a:r>
            <a:r>
              <a:rPr lang="en" altLang="zh-TW" sz="2800" dirty="0"/>
              <a:t>Hz(</a:t>
            </a:r>
            <a:r>
              <a:rPr lang="zh-TW" altLang="en-US" sz="2800" dirty="0"/>
              <a:t>通 常野外定義 </a:t>
            </a:r>
            <a:r>
              <a:rPr lang="en" altLang="zh-TW" sz="2800" dirty="0" err="1"/>
              <a:t>Hx</a:t>
            </a:r>
            <a:r>
              <a:rPr lang="en" altLang="zh-TW" sz="2800" dirty="0"/>
              <a:t> </a:t>
            </a:r>
            <a:r>
              <a:rPr lang="zh-TW" altLang="en-US" sz="2800" dirty="0"/>
              <a:t>為南北方向</a:t>
            </a:r>
            <a:r>
              <a:rPr lang="en-US" altLang="zh-TW" sz="2800" dirty="0"/>
              <a:t>;</a:t>
            </a:r>
            <a:r>
              <a:rPr lang="en" altLang="zh-TW" sz="2800" dirty="0" err="1"/>
              <a:t>Hy</a:t>
            </a:r>
            <a:r>
              <a:rPr lang="en" altLang="zh-TW" sz="2800" dirty="0"/>
              <a:t> </a:t>
            </a:r>
            <a:r>
              <a:rPr lang="zh-TW" altLang="en-US" sz="2800" dirty="0"/>
              <a:t>為東西方向</a:t>
            </a:r>
            <a:r>
              <a:rPr lang="en-US" altLang="zh-TW" sz="2800" dirty="0"/>
              <a:t>;</a:t>
            </a:r>
            <a:r>
              <a:rPr lang="en" altLang="zh-TW" sz="2800" dirty="0"/>
              <a:t>Hz </a:t>
            </a:r>
            <a:r>
              <a:rPr lang="zh-TW" altLang="en-US" sz="2800" dirty="0"/>
              <a:t>為垂直向下入地表</a:t>
            </a:r>
            <a:r>
              <a:rPr lang="en-US" altLang="zh-TW" sz="2800" dirty="0"/>
              <a:t>)</a:t>
            </a:r>
            <a:r>
              <a:rPr lang="zh-TW" altLang="en-US" sz="2800" dirty="0"/>
              <a:t>，由電 場及磁場的寬頻資料可推算出視電阻率，而寬頻視電阻率可逆推出地下電 阻率構造。 </a:t>
            </a:r>
          </a:p>
          <a:p>
            <a:endParaRPr lang="zh-TW" altLang="en-US" sz="2800" dirty="0"/>
          </a:p>
          <a:p>
            <a:endParaRPr lang="zh-TW" altLang="en-US" sz="2800" dirty="0"/>
          </a:p>
        </p:txBody>
      </p:sp>
      <p:sp>
        <p:nvSpPr>
          <p:cNvPr id="5" name="矩形 4">
            <a:extLst>
              <a:ext uri="{FF2B5EF4-FFF2-40B4-BE49-F238E27FC236}">
                <a16:creationId xmlns:a16="http://schemas.microsoft.com/office/drawing/2014/main" id="{771E8013-C932-8C4D-8A41-142DE5B321F6}"/>
              </a:ext>
            </a:extLst>
          </p:cNvPr>
          <p:cNvSpPr/>
          <p:nvPr/>
        </p:nvSpPr>
        <p:spPr>
          <a:xfrm>
            <a:off x="3330740" y="6227377"/>
            <a:ext cx="5907771" cy="369332"/>
          </a:xfrm>
          <a:prstGeom prst="rect">
            <a:avLst/>
          </a:prstGeom>
        </p:spPr>
        <p:txBody>
          <a:bodyPr wrap="none">
            <a:spAutoFit/>
          </a:bodyPr>
          <a:lstStyle/>
          <a:p>
            <a:r>
              <a:rPr lang="zh-TW" altLang="en-US" dirty="0"/>
              <a:t>https://tec.earth.sinica.edu.tw/geoclass/classfile/7MT.pdf</a:t>
            </a:r>
          </a:p>
        </p:txBody>
      </p:sp>
    </p:spTree>
    <p:extLst>
      <p:ext uri="{BB962C8B-B14F-4D97-AF65-F5344CB8AC3E}">
        <p14:creationId xmlns:p14="http://schemas.microsoft.com/office/powerpoint/2010/main" val="311319869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裁剪</Template>
  <TotalTime>226</TotalTime>
  <Words>2517</Words>
  <Application>Microsoft Macintosh PowerPoint</Application>
  <PresentationFormat>寬螢幕</PresentationFormat>
  <Paragraphs>172</Paragraphs>
  <Slides>37</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37</vt:i4>
      </vt:variant>
    </vt:vector>
  </HeadingPairs>
  <TitlesOfParts>
    <vt:vector size="47" baseType="lpstr">
      <vt:lpstr>微軟正黑體</vt:lpstr>
      <vt:lpstr>微軟雅黑</vt:lpstr>
      <vt:lpstr>標楷體</vt:lpstr>
      <vt:lpstr>华文楷体</vt:lpstr>
      <vt:lpstr>Arial</vt:lpstr>
      <vt:lpstr>Arial</vt:lpstr>
      <vt:lpstr>Calibri</vt:lpstr>
      <vt:lpstr>Franklin Gothic Book</vt:lpstr>
      <vt:lpstr>Times New Roman</vt:lpstr>
      <vt:lpstr>Crop</vt:lpstr>
      <vt:lpstr>地熱能與生質能</vt:lpstr>
      <vt:lpstr>目錄</vt:lpstr>
      <vt:lpstr>地熱發電原理與開採方法-- 地熱能來源</vt:lpstr>
      <vt:lpstr>地熱發電原理與開採方法-- 地熱探勘方法</vt:lpstr>
      <vt:lpstr>地熱發電原理與開採方法--地熱探勘方法</vt:lpstr>
      <vt:lpstr>地熱發電原理與開採方法--地熱探勘方法</vt:lpstr>
      <vt:lpstr>地熱發電原理與開採方法--地熱探勘方法</vt:lpstr>
      <vt:lpstr>地熱發電原理與開採方法--地熱探勘方法</vt:lpstr>
      <vt:lpstr>地熱發電原理與開採方法--地熱探勘方法</vt:lpstr>
      <vt:lpstr>地熱發電原理與開採方法--地熱探勘方法</vt:lpstr>
      <vt:lpstr>地熱發電原理與開採方法--地熱探勘方法</vt:lpstr>
      <vt:lpstr>地熱發電原理與開採方法--地熱探勘方法</vt:lpstr>
      <vt:lpstr>PowerPoint 簡報</vt:lpstr>
      <vt:lpstr>地熱發電原理與開採方法-- 地熱探勘方法</vt:lpstr>
      <vt:lpstr>地熱發電原理與開採方法-- 地熱探勘方法</vt:lpstr>
      <vt:lpstr>地熱發電原理與開採方法-- 地熱發電原理</vt:lpstr>
      <vt:lpstr>地熱發電原理與開採方法-- 地熱發電原理</vt:lpstr>
      <vt:lpstr>地熱發電原理與開採方法-- 地熱發電原理</vt:lpstr>
      <vt:lpstr>台灣地熱能發展 </vt:lpstr>
      <vt:lpstr>台灣地熱能發展 </vt:lpstr>
      <vt:lpstr>全球地熱能發展 </vt:lpstr>
      <vt:lpstr>全球地熱能發展</vt:lpstr>
      <vt:lpstr>全球地熱能發展</vt:lpstr>
      <vt:lpstr>地熱能的優缺點</vt:lpstr>
      <vt:lpstr>PowerPoint 簡報</vt:lpstr>
      <vt:lpstr>地熱能的優缺點 </vt:lpstr>
      <vt:lpstr>地熱能的優缺點 </vt:lpstr>
      <vt:lpstr>生質能發電原理— 認識生質物與生質能</vt:lpstr>
      <vt:lpstr>生質能發電原理— 認識生質物與生質能</vt:lpstr>
      <vt:lpstr>生質能發電原理— 各式技術介紹</vt:lpstr>
      <vt:lpstr>生質能發電原理—各式技術介紹</vt:lpstr>
      <vt:lpstr>PowerPoint 簡報</vt:lpstr>
      <vt:lpstr>台灣生質能發展(2018) </vt:lpstr>
      <vt:lpstr>全球生質能發展 </vt:lpstr>
      <vt:lpstr>PowerPoint 簡報</vt:lpstr>
      <vt:lpstr>生質能的優缺點</vt:lpstr>
      <vt:lpstr>生質能的優缺點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地熱能與生質能</dc:title>
  <dc:creator>Dominic</dc:creator>
  <cp:lastModifiedBy>Microsoft Office User</cp:lastModifiedBy>
  <cp:revision>35</cp:revision>
  <dcterms:created xsi:type="dcterms:W3CDTF">2024-11-10T11:57:56Z</dcterms:created>
  <dcterms:modified xsi:type="dcterms:W3CDTF">2024-11-11T08:13:24Z</dcterms:modified>
</cp:coreProperties>
</file>